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tags/tag81.xml" ContentType="application/vnd.openxmlformats-officedocument.presentationml.tags+xml"/>
  <Override PartName="/ppt/comments/comment2.xml" ContentType="application/vnd.openxmlformats-officedocument.presentationml.comment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comments/comment6.xml" ContentType="application/vnd.openxmlformats-officedocument.presentationml.comment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0.xml" ContentType="application/vnd.openxmlformats-officedocument.presentationml.notesSlide+xml"/>
  <Override PartName="/ppt/comments/comment7.xml" ContentType="application/vnd.openxmlformats-officedocument.presentationml.comment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1.xml" ContentType="application/vnd.openxmlformats-officedocument.presentationml.notesSlide+xml"/>
  <Override PartName="/ppt/comments/comment8.xml" ContentType="application/vnd.openxmlformats-officedocument.presentationml.comment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2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3.xml" ContentType="application/vnd.openxmlformats-officedocument.presentationml.notesSlide+xml"/>
  <Override PartName="/ppt/comments/comment9.xml" ContentType="application/vnd.openxmlformats-officedocument.presentationml.comment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4.xml" ContentType="application/vnd.openxmlformats-officedocument.presentationml.notesSlide+xml"/>
  <Override PartName="/ppt/comments/comment10.xml" ContentType="application/vnd.openxmlformats-officedocument.presentationml.comment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15.xml" ContentType="application/vnd.openxmlformats-officedocument.presentationml.notesSlide+xml"/>
  <Override PartName="/ppt/comments/comment11.xml" ContentType="application/vnd.openxmlformats-officedocument.presentationml.comment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6.xml" ContentType="application/vnd.openxmlformats-officedocument.presentationml.notesSlide+xml"/>
  <Override PartName="/ppt/comments/comment12.xml" ContentType="application/vnd.openxmlformats-officedocument.presentationml.comment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8.xml" ContentType="application/vnd.openxmlformats-officedocument.presentationml.notesSlide+xml"/>
  <Override PartName="/ppt/comments/comment13.xml" ContentType="application/vnd.openxmlformats-officedocument.presentationml.comment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9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0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21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2.xml" ContentType="application/vnd.openxmlformats-officedocument.presentationml.notesSlide+xml"/>
  <Override PartName="/ppt/comments/comment14.xml" ContentType="application/vnd.openxmlformats-officedocument.presentationml.comment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3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24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25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6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7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95" r:id="rId2"/>
    <p:sldId id="269" r:id="rId3"/>
    <p:sldId id="313" r:id="rId4"/>
    <p:sldId id="282" r:id="rId5"/>
    <p:sldId id="283" r:id="rId6"/>
    <p:sldId id="285" r:id="rId7"/>
    <p:sldId id="279" r:id="rId8"/>
    <p:sldId id="272" r:id="rId9"/>
    <p:sldId id="273" r:id="rId10"/>
    <p:sldId id="315" r:id="rId11"/>
    <p:sldId id="326" r:id="rId12"/>
    <p:sldId id="327" r:id="rId13"/>
    <p:sldId id="337" r:id="rId14"/>
    <p:sldId id="314" r:id="rId15"/>
    <p:sldId id="317" r:id="rId16"/>
    <p:sldId id="320" r:id="rId17"/>
    <p:sldId id="329" r:id="rId18"/>
    <p:sldId id="322" r:id="rId19"/>
    <p:sldId id="341" r:id="rId20"/>
    <p:sldId id="286" r:id="rId21"/>
    <p:sldId id="340" r:id="rId22"/>
    <p:sldId id="331" r:id="rId23"/>
    <p:sldId id="328" r:id="rId24"/>
    <p:sldId id="334" r:id="rId25"/>
    <p:sldId id="289" r:id="rId26"/>
    <p:sldId id="344" r:id="rId27"/>
    <p:sldId id="287" r:id="rId28"/>
    <p:sldId id="276" r:id="rId29"/>
    <p:sldId id="338" r:id="rId30"/>
    <p:sldId id="333" r:id="rId31"/>
    <p:sldId id="277" r:id="rId32"/>
    <p:sldId id="278" r:id="rId33"/>
    <p:sldId id="345" r:id="rId34"/>
    <p:sldId id="335" r:id="rId35"/>
    <p:sldId id="274" r:id="rId36"/>
    <p:sldId id="290" r:id="rId37"/>
    <p:sldId id="342" r:id="rId38"/>
    <p:sldId id="343" r:id="rId39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9B22475B-D404-4A14-8EFA-DFC7BAECB357}">
          <p14:sldIdLst>
            <p14:sldId id="295"/>
            <p14:sldId id="269"/>
            <p14:sldId id="313"/>
            <p14:sldId id="282"/>
            <p14:sldId id="283"/>
            <p14:sldId id="285"/>
            <p14:sldId id="279"/>
            <p14:sldId id="272"/>
            <p14:sldId id="273"/>
            <p14:sldId id="315"/>
            <p14:sldId id="326"/>
            <p14:sldId id="327"/>
            <p14:sldId id="337"/>
            <p14:sldId id="314"/>
            <p14:sldId id="317"/>
            <p14:sldId id="320"/>
            <p14:sldId id="329"/>
            <p14:sldId id="322"/>
            <p14:sldId id="341"/>
            <p14:sldId id="286"/>
            <p14:sldId id="340"/>
            <p14:sldId id="331"/>
            <p14:sldId id="328"/>
            <p14:sldId id="334"/>
            <p14:sldId id="289"/>
            <p14:sldId id="344"/>
            <p14:sldId id="287"/>
            <p14:sldId id="276"/>
            <p14:sldId id="338"/>
            <p14:sldId id="333"/>
            <p14:sldId id="277"/>
            <p14:sldId id="278"/>
          </p14:sldIdLst>
        </p14:section>
        <p14:section name="Appendix" id="{D7B96494-135D-834B-ADD6-49A3A36718FD}">
          <p14:sldIdLst>
            <p14:sldId id="345"/>
            <p14:sldId id="335"/>
            <p14:sldId id="274"/>
            <p14:sldId id="290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2" clrIdx="0">
    <p:extLst>
      <p:ext uri="{19B8F6BF-5375-455C-9EA6-DF929625EA0E}">
        <p15:presenceInfo xmlns:p15="http://schemas.microsoft.com/office/powerpoint/2012/main" userId="S::urn:spo:anon#696eafc8df06f0643fd6e4e485f306234fa3e8ed359cc2db77d969b9a5eebb3a::" providerId="AD"/>
      </p:ext>
    </p:extLst>
  </p:cmAuthor>
  <p:cmAuthor id="2" name="Cheng, Cynthia" initials="CC" lastIdx="19" clrIdx="1">
    <p:extLst>
      <p:ext uri="{19B8F6BF-5375-455C-9EA6-DF929625EA0E}">
        <p15:presenceInfo xmlns:p15="http://schemas.microsoft.com/office/powerpoint/2012/main" userId="S::cyncheng@cmc.edu::d0b73cb2-1b95-4497-abba-01b1e7e053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3A7"/>
    <a:srgbClr val="AFAFBD"/>
    <a:srgbClr val="2E2E38"/>
    <a:srgbClr val="900A2F"/>
    <a:srgbClr val="1A476F"/>
    <a:srgbClr val="E5E5EB"/>
    <a:srgbClr val="E3E3E9"/>
    <a:srgbClr val="DFDFE5"/>
    <a:srgbClr val="D3D3DB"/>
    <a:srgbClr val="A5A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84270"/>
  </p:normalViewPr>
  <p:slideViewPr>
    <p:cSldViewPr snapToGrid="0">
      <p:cViewPr>
        <p:scale>
          <a:sx n="107" d="100"/>
          <a:sy n="107" d="100"/>
        </p:scale>
        <p:origin x="944" y="3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4:53.600" idx="3">
    <p:pos x="10" y="10"/>
    <p:text>When presenting this slide, focus on the actual STATA console.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22:33.501" idx="16">
    <p:pos x="10" y="10"/>
    <p:text>Good check point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5:36.980" idx="14">
    <p:pos x="10" y="10"/>
    <p:text>Go over high, moderate and weak correlations, specify that correlation is not causation.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10:06.142" idx="15">
    <p:pos x="10" y="10"/>
    <p:text>This is when you can ask the question and have audience unmute or enter into chat.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25:26.471" idx="17">
    <p:pos x="10" y="10"/>
    <p:text>Check point here.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31:38.584" idx="19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5:40.710" idx="4">
    <p:pos x="10" y="10"/>
    <p:text>Same comment as last slide, focus on the actual STATA console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9:51.661" idx="6">
    <p:pos x="10" y="10"/>
    <p:text>Make sure you demo the do file, and show where the Do icon in actual STATA console</p:text>
    <p:extLst>
      <p:ext uri="{C676402C-5697-4E1C-873F-D02D1690AC5C}">
        <p15:threadingInfo xmlns:p15="http://schemas.microsoft.com/office/powerpoint/2012/main" timeZoneBias="480"/>
      </p:ext>
    </p:extLst>
  </p:cm>
  <p:cm authorId="2" dt="2021-03-10T12:51:59.652" idx="7">
    <p:pos x="2697" y="1178"/>
    <p:text>This is also a good check point to see if everyone is on the same page.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7:17.199" idx="8">
    <p:pos x="10" y="10"/>
    <p:text>Nice slide, recommend to point out how big the data set is too.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9:46.208" idx="9">
    <p:pos x="6001" y="198"/>
    <p:text>Great question as a check in point.  If you want to, you can make it multiple choice using Zoom's poll function.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3:59:28.997" idx="10">
    <p:pos x="4678" y="3404"/>
    <p:text>Here is when you can do poll again, or have people enter their answers into chat, or ask them to unmute.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0:37.225" idx="11">
    <p:pos x="10" y="10"/>
    <p:text>Recommend to let audience know what is a codebook.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1:32.587" idx="12">
    <p:pos x="10" y="10"/>
    <p:text>Recommend to tell about what is binary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4:20.258" idx="13">
    <p:pos x="10" y="10"/>
    <p:text>Can use annotate function in zoom to circle the p value to reinforce or point to p value during workshop so they know where it is. </p:text>
    <p:extLst>
      <p:ext uri="{C676402C-5697-4E1C-873F-D02D1690AC5C}">
        <p15:threadingInfo xmlns:p15="http://schemas.microsoft.com/office/powerpoint/2012/main" timeZoneBias="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C3D9A3-042B-4FEF-BD25-C033331E83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2AA37-1E95-437B-8DF2-A75397EFC6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C32C8-59B4-4F33-A51D-A254F646B52C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3B3D-BC00-4261-811C-3C9698AC5F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0D870-9653-4CD5-A165-22EADB08A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C7DE-8495-4EFE-B7A7-D2E0E4FE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9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E8FA-E278-47F4-A658-DD2E846CE060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C4655-F9A7-4FF9-BDF2-D9FFC7C9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34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7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0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5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5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2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2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0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60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18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5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42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2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9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add rhi825214 so that reg rep edu635213 edu685213 age295214 rhi825214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7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 rep edu635213 edu685213 age295214 rhi825214 </a:t>
            </a:r>
            <a:r>
              <a:rPr lang="en-US" dirty="0">
                <a:sym typeface="Wingdings" pitchFamily="2" charset="2"/>
              </a:rPr>
              <a:t> should we include income information?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What kind of things can we expect, given our explanatory variables? (edu685213 could be correlated with income); better education more income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3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9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Winner16 variable has a storage type of “str3” </a:t>
            </a:r>
            <a:r>
              <a:rPr lang="en-US" dirty="0">
                <a:sym typeface="Wingdings" panose="05000000000000000000" pitchFamily="2" charset="2"/>
              </a:rPr>
              <a:t> indicates that the variable contains string value, which is likely to be a categorical variable (e.g., types of car, “Yes” or “No” binary values)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3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7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527050" y="2996952"/>
            <a:ext cx="11135783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00160" cy="609600"/>
          </a:xfrm>
        </p:spPr>
        <p:txBody>
          <a:bodyPr tIns="0" anchor="b"/>
          <a:lstStyle>
            <a:lvl1pPr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3F7FF45-0189-2D44-9ED1-A7EBF088C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300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7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799BD5-B5FE-7B49-875E-6EE377860B9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864360"/>
            <a:ext cx="10998199" cy="42316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9253FC2-A592-2F43-8C42-D34F5C5BC8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52236"/>
            <a:ext cx="10998199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F02AFC-5A6F-6D41-9D77-2768D7EAA6E7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109934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7B0C9F87-CD1D-334A-B808-A8406BA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086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9E17BDA-110D-457C-9AFF-3DC95A2D7A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9E17BDA-110D-457C-9AFF-3DC95A2D7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2B7D87F-88CA-4FC0-AD48-3232A46EA45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862"/>
            <a:ext cx="8912772" cy="62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EB8C112-A38E-164C-90EB-DDB574970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2" y="1152236"/>
            <a:ext cx="538479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0B8B465-64B8-F44E-9A04-E2CC688B8A0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9602" y="1869441"/>
            <a:ext cx="5384798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7C8A28E-3053-EF48-84C3-F918F05B4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7600" y="1152236"/>
            <a:ext cx="5380035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EB3425C-4C6C-3449-B8EC-64A8D89D98F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197602" y="1869441"/>
            <a:ext cx="5380035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292A84-615E-E04E-9C1C-914A2095EE85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AD372-E609-0643-999B-11E232DF4406}"/>
              </a:ext>
            </a:extLst>
          </p:cNvPr>
          <p:cNvCxnSpPr>
            <a:cxnSpLocks/>
          </p:cNvCxnSpPr>
          <p:nvPr userDrawn="1"/>
        </p:nvCxnSpPr>
        <p:spPr>
          <a:xfrm>
            <a:off x="6197600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2D6F-1CC1-43DF-8DED-FC9DC2E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60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2438400" y="2996952"/>
            <a:ext cx="73152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4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36" userDrawn="1">
          <p15:clr>
            <a:srgbClr val="FBAE40"/>
          </p15:clr>
        </p15:guide>
        <p15:guide id="2" pos="614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3ACAA05-DEA2-46B0-B3C1-D1B83CE885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614210523"/>
              </p:ext>
            </p:ext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think-cell Slide" r:id="rId11" imgW="493" imgH="493" progId="TCLayout.ActiveDocument.1">
                  <p:embed/>
                </p:oleObj>
              </mc:Choice>
              <mc:Fallback>
                <p:oleObj name="think-cell Slide" r:id="rId11" imgW="493" imgH="49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3ACAA05-DEA2-46B0-B3C1-D1B83CE88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617F634-D1DD-4543-B66F-557C02DBC575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rtl="0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3500" b="1" i="0" u="none" cap="none" baseline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5" y="314131"/>
            <a:ext cx="8916275" cy="60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43000"/>
            <a:ext cx="10972800" cy="495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C13BE4-6CA8-4750-ABCD-1B0DB689AE19}"/>
              </a:ext>
            </a:extLst>
          </p:cNvPr>
          <p:cNvSpPr txBox="1">
            <a:spLocks/>
          </p:cNvSpPr>
          <p:nvPr userDrawn="1"/>
        </p:nvSpPr>
        <p:spPr>
          <a:xfrm>
            <a:off x="10875576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Page </a:t>
            </a:r>
            <a:fld id="{F1BC30E3-FFE5-4B91-AA19-87A149EBB9EE}" type="slidenum">
              <a:rPr sz="7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sz="7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A5577-FE72-F141-A1BE-781BC43151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0553" y="6105597"/>
            <a:ext cx="1467378" cy="4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4" r:id="rId2"/>
    <p:sldLayoutId id="2147483675" r:id="rId3"/>
    <p:sldLayoutId id="2147483684" r:id="rId4"/>
    <p:sldLayoutId id="2147483689" r:id="rId5"/>
    <p:sldLayoutId id="2147483690" r:id="rId6"/>
  </p:sldLayoutIdLst>
  <p:hf hdr="0" dt="0"/>
  <p:txStyles>
    <p:titleStyle>
      <a:lvl1pPr algn="l" defTabSz="685406" rtl="0" eaLnBrk="1" latinLnBrk="0" hangingPunct="1">
        <a:lnSpc>
          <a:spcPct val="85000"/>
        </a:lnSpc>
        <a:spcBef>
          <a:spcPct val="0"/>
        </a:spcBef>
        <a:buNone/>
        <a:defRPr sz="3500" b="1" i="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6731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6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534617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801925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0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1069232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7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133654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1884866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569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273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2975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0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06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09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13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15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217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92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62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4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584">
          <p15:clr>
            <a:srgbClr val="F26B43"/>
          </p15:clr>
        </p15:guide>
        <p15:guide id="5" orient="horz" pos="192">
          <p15:clr>
            <a:srgbClr val="F26B43"/>
          </p15:clr>
        </p15:guide>
        <p15:guide id="7" pos="387">
          <p15:clr>
            <a:srgbClr val="F26B43"/>
          </p15:clr>
        </p15:guide>
        <p15:guide id="8" pos="7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5.xml"/><Relationship Id="rId7" Type="http://schemas.openxmlformats.org/officeDocument/2006/relationships/oleObject" Target="../embeddings/oleObject10.bin"/><Relationship Id="rId2" Type="http://schemas.openxmlformats.org/officeDocument/2006/relationships/tags" Target="../tags/tag94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5.xml"/><Relationship Id="rId4" Type="http://schemas.openxmlformats.org/officeDocument/2006/relationships/tags" Target="../tags/tag96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8.xml"/><Relationship Id="rId7" Type="http://schemas.openxmlformats.org/officeDocument/2006/relationships/oleObject" Target="../embeddings/oleObject11.bin"/><Relationship Id="rId2" Type="http://schemas.openxmlformats.org/officeDocument/2006/relationships/tags" Target="../tags/tag97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01.xml"/><Relationship Id="rId7" Type="http://schemas.openxmlformats.org/officeDocument/2006/relationships/oleObject" Target="../embeddings/oleObject12.bin"/><Relationship Id="rId2" Type="http://schemas.openxmlformats.org/officeDocument/2006/relationships/tags" Target="../tags/tag100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04.xml"/><Relationship Id="rId7" Type="http://schemas.openxmlformats.org/officeDocument/2006/relationships/oleObject" Target="../embeddings/oleObject13.bin"/><Relationship Id="rId2" Type="http://schemas.openxmlformats.org/officeDocument/2006/relationships/tags" Target="../tags/tag103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emf"/><Relationship Id="rId4" Type="http://schemas.openxmlformats.org/officeDocument/2006/relationships/tags" Target="../tags/tag105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7.xml"/><Relationship Id="rId7" Type="http://schemas.openxmlformats.org/officeDocument/2006/relationships/image" Target="../media/image3.emf"/><Relationship Id="rId2" Type="http://schemas.openxmlformats.org/officeDocument/2006/relationships/tags" Target="../tags/tag10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8.xml"/><Relationship Id="rId9" Type="http://schemas.openxmlformats.org/officeDocument/2006/relationships/comments" Target="../comments/commen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0.xml"/><Relationship Id="rId7" Type="http://schemas.openxmlformats.org/officeDocument/2006/relationships/oleObject" Target="../embeddings/oleObject15.bin"/><Relationship Id="rId2" Type="http://schemas.openxmlformats.org/officeDocument/2006/relationships/tags" Target="../tags/tag109.xml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7.xml"/><Relationship Id="rId4" Type="http://schemas.openxmlformats.org/officeDocument/2006/relationships/tags" Target="../tags/tag111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3.xml"/><Relationship Id="rId7" Type="http://schemas.openxmlformats.org/officeDocument/2006/relationships/oleObject" Target="../embeddings/oleObject16.bin"/><Relationship Id="rId2" Type="http://schemas.openxmlformats.org/officeDocument/2006/relationships/tags" Target="../tags/tag112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8.xml"/><Relationship Id="rId4" Type="http://schemas.openxmlformats.org/officeDocument/2006/relationships/tags" Target="../tags/tag114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4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3.emf"/><Relationship Id="rId2" Type="http://schemas.openxmlformats.org/officeDocument/2006/relationships/tags" Target="../tags/tag115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19.xml"/><Relationship Id="rId11" Type="http://schemas.openxmlformats.org/officeDocument/2006/relationships/oleObject" Target="../embeddings/oleObject17.bin"/><Relationship Id="rId5" Type="http://schemas.openxmlformats.org/officeDocument/2006/relationships/tags" Target="../tags/tag118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117.xml"/><Relationship Id="rId9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3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22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9.xml"/><Relationship Id="rId4" Type="http://schemas.openxmlformats.org/officeDocument/2006/relationships/tags" Target="../tags/tag124.xml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6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25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10.xml"/><Relationship Id="rId4" Type="http://schemas.openxmlformats.org/officeDocument/2006/relationships/tags" Target="../tags/tag127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9.xml"/><Relationship Id="rId7" Type="http://schemas.openxmlformats.org/officeDocument/2006/relationships/oleObject" Target="../embeddings/oleObject19.bin"/><Relationship Id="rId2" Type="http://schemas.openxmlformats.org/officeDocument/2006/relationships/tags" Target="../tags/tag128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15.xml"/><Relationship Id="rId11" Type="http://schemas.openxmlformats.org/officeDocument/2006/relationships/comments" Target="../comments/comment11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7.tiff"/><Relationship Id="rId4" Type="http://schemas.openxmlformats.org/officeDocument/2006/relationships/tags" Target="../tags/tag130.xml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2.xml"/><Relationship Id="rId7" Type="http://schemas.openxmlformats.org/officeDocument/2006/relationships/oleObject" Target="../embeddings/oleObject20.bin"/><Relationship Id="rId2" Type="http://schemas.openxmlformats.org/officeDocument/2006/relationships/tags" Target="../tags/tag131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12.xml"/><Relationship Id="rId4" Type="http://schemas.openxmlformats.org/officeDocument/2006/relationships/tags" Target="../tags/tag133.xm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5.xml"/><Relationship Id="rId7" Type="http://schemas.openxmlformats.org/officeDocument/2006/relationships/oleObject" Target="../embeddings/oleObject21.bin"/><Relationship Id="rId2" Type="http://schemas.openxmlformats.org/officeDocument/2006/relationships/tags" Target="../tags/tag134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1.emf"/><Relationship Id="rId4" Type="http://schemas.openxmlformats.org/officeDocument/2006/relationships/tags" Target="../tags/tag136.xml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8.xml"/><Relationship Id="rId7" Type="http://schemas.openxmlformats.org/officeDocument/2006/relationships/oleObject" Target="../embeddings/oleObject22.bin"/><Relationship Id="rId12" Type="http://schemas.openxmlformats.org/officeDocument/2006/relationships/comments" Target="../comments/comment13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23.v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24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4" Type="http://schemas.openxmlformats.org/officeDocument/2006/relationships/tags" Target="../tags/tag139.xml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41.xml"/><Relationship Id="rId7" Type="http://schemas.openxmlformats.org/officeDocument/2006/relationships/oleObject" Target="../embeddings/oleObject23.bin"/><Relationship Id="rId2" Type="http://schemas.openxmlformats.org/officeDocument/2006/relationships/tags" Target="../tags/tag140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2.xml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44.xml"/><Relationship Id="rId7" Type="http://schemas.openxmlformats.org/officeDocument/2006/relationships/image" Target="../media/image3.emf"/><Relationship Id="rId2" Type="http://schemas.openxmlformats.org/officeDocument/2006/relationships/tags" Target="../tags/tag14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4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emf"/><Relationship Id="rId4" Type="http://schemas.openxmlformats.org/officeDocument/2006/relationships/tags" Target="../tags/tag145.xm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47.xml"/><Relationship Id="rId7" Type="http://schemas.openxmlformats.org/officeDocument/2006/relationships/image" Target="../media/image3.emf"/><Relationship Id="rId2" Type="http://schemas.openxmlformats.org/officeDocument/2006/relationships/tags" Target="../tags/tag146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5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tags" Target="../tags/tag150.xml"/><Relationship Id="rId7" Type="http://schemas.openxmlformats.org/officeDocument/2006/relationships/image" Target="../media/image3.emf"/><Relationship Id="rId2" Type="http://schemas.openxmlformats.org/officeDocument/2006/relationships/tags" Target="../tags/tag149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5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1.xml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tags" Target="../tags/tag153.xml"/><Relationship Id="rId7" Type="http://schemas.openxmlformats.org/officeDocument/2006/relationships/image" Target="../media/image3.emf"/><Relationship Id="rId2" Type="http://schemas.openxmlformats.org/officeDocument/2006/relationships/tags" Target="../tags/tag15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6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54.xml"/><Relationship Id="rId9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56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55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4.emf"/><Relationship Id="rId4" Type="http://schemas.openxmlformats.org/officeDocument/2006/relationships/tags" Target="../tags/tag157.xml"/><Relationship Id="rId9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9" Type="http://schemas.openxmlformats.org/officeDocument/2006/relationships/tags" Target="../tags/tag51.xml"/><Relationship Id="rId21" Type="http://schemas.openxmlformats.org/officeDocument/2006/relationships/tags" Target="../tags/tag33.xml"/><Relationship Id="rId34" Type="http://schemas.openxmlformats.org/officeDocument/2006/relationships/tags" Target="../tags/tag46.xml"/><Relationship Id="rId42" Type="http://schemas.openxmlformats.org/officeDocument/2006/relationships/tags" Target="../tags/tag54.xml"/><Relationship Id="rId47" Type="http://schemas.openxmlformats.org/officeDocument/2006/relationships/tags" Target="../tags/tag59.xml"/><Relationship Id="rId50" Type="http://schemas.openxmlformats.org/officeDocument/2006/relationships/tags" Target="../tags/tag62.xml"/><Relationship Id="rId55" Type="http://schemas.openxmlformats.org/officeDocument/2006/relationships/tags" Target="../tags/tag67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9" Type="http://schemas.openxmlformats.org/officeDocument/2006/relationships/tags" Target="../tags/tag41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37" Type="http://schemas.openxmlformats.org/officeDocument/2006/relationships/tags" Target="../tags/tag49.xml"/><Relationship Id="rId40" Type="http://schemas.openxmlformats.org/officeDocument/2006/relationships/tags" Target="../tags/tag52.xml"/><Relationship Id="rId45" Type="http://schemas.openxmlformats.org/officeDocument/2006/relationships/tags" Target="../tags/tag57.xml"/><Relationship Id="rId53" Type="http://schemas.openxmlformats.org/officeDocument/2006/relationships/tags" Target="../tags/tag65.xml"/><Relationship Id="rId58" Type="http://schemas.openxmlformats.org/officeDocument/2006/relationships/slideLayout" Target="../slideLayouts/slideLayout5.xml"/><Relationship Id="rId5" Type="http://schemas.openxmlformats.org/officeDocument/2006/relationships/tags" Target="../tags/tag17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tags" Target="../tags/tag47.xml"/><Relationship Id="rId43" Type="http://schemas.openxmlformats.org/officeDocument/2006/relationships/tags" Target="../tags/tag55.xml"/><Relationship Id="rId48" Type="http://schemas.openxmlformats.org/officeDocument/2006/relationships/tags" Target="../tags/tag60.xml"/><Relationship Id="rId56" Type="http://schemas.openxmlformats.org/officeDocument/2006/relationships/tags" Target="../tags/tag68.xml"/><Relationship Id="rId8" Type="http://schemas.openxmlformats.org/officeDocument/2006/relationships/tags" Target="../tags/tag20.xml"/><Relationship Id="rId51" Type="http://schemas.openxmlformats.org/officeDocument/2006/relationships/tags" Target="../tags/tag63.xml"/><Relationship Id="rId3" Type="http://schemas.openxmlformats.org/officeDocument/2006/relationships/tags" Target="../tags/tag15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38" Type="http://schemas.openxmlformats.org/officeDocument/2006/relationships/tags" Target="../tags/tag50.xml"/><Relationship Id="rId46" Type="http://schemas.openxmlformats.org/officeDocument/2006/relationships/tags" Target="../tags/tag58.xml"/><Relationship Id="rId59" Type="http://schemas.openxmlformats.org/officeDocument/2006/relationships/oleObject" Target="../embeddings/oleObject5.bin"/><Relationship Id="rId20" Type="http://schemas.openxmlformats.org/officeDocument/2006/relationships/tags" Target="../tags/tag32.xml"/><Relationship Id="rId41" Type="http://schemas.openxmlformats.org/officeDocument/2006/relationships/tags" Target="../tags/tag53.xml"/><Relationship Id="rId54" Type="http://schemas.openxmlformats.org/officeDocument/2006/relationships/tags" Target="../tags/tag66.xml"/><Relationship Id="rId1" Type="http://schemas.openxmlformats.org/officeDocument/2006/relationships/vmlDrawing" Target="../drawings/vmlDrawing5.vml"/><Relationship Id="rId6" Type="http://schemas.openxmlformats.org/officeDocument/2006/relationships/tags" Target="../tags/tag18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36" Type="http://schemas.openxmlformats.org/officeDocument/2006/relationships/tags" Target="../tags/tag48.xml"/><Relationship Id="rId49" Type="http://schemas.openxmlformats.org/officeDocument/2006/relationships/tags" Target="../tags/tag61.xml"/><Relationship Id="rId57" Type="http://schemas.openxmlformats.org/officeDocument/2006/relationships/tags" Target="../tags/tag69.xml"/><Relationship Id="rId10" Type="http://schemas.openxmlformats.org/officeDocument/2006/relationships/tags" Target="../tags/tag22.xml"/><Relationship Id="rId31" Type="http://schemas.openxmlformats.org/officeDocument/2006/relationships/tags" Target="../tags/tag43.xml"/><Relationship Id="rId44" Type="http://schemas.openxmlformats.org/officeDocument/2006/relationships/tags" Target="../tags/tag56.xml"/><Relationship Id="rId52" Type="http://schemas.openxmlformats.org/officeDocument/2006/relationships/tags" Target="../tags/tag64.xml"/><Relationship Id="rId60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59.xml"/><Relationship Id="rId7" Type="http://schemas.openxmlformats.org/officeDocument/2006/relationships/oleObject" Target="../embeddings/oleObject28.bin"/><Relationship Id="rId2" Type="http://schemas.openxmlformats.org/officeDocument/2006/relationships/tags" Target="../tags/tag158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8.emf"/><Relationship Id="rId4" Type="http://schemas.openxmlformats.org/officeDocument/2006/relationships/tags" Target="../tags/tag160.xml"/><Relationship Id="rId9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62.xml"/><Relationship Id="rId7" Type="http://schemas.openxmlformats.org/officeDocument/2006/relationships/oleObject" Target="../embeddings/oleObject29.bin"/><Relationship Id="rId2" Type="http://schemas.openxmlformats.org/officeDocument/2006/relationships/tags" Target="../tags/tag161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3.xml"/><Relationship Id="rId9" Type="http://schemas.openxmlformats.org/officeDocument/2006/relationships/comments" Target="../comments/commen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lm.userweb.mwn.de/Stata/" TargetMode="External"/><Relationship Id="rId3" Type="http://schemas.openxmlformats.org/officeDocument/2006/relationships/tags" Target="../tags/tag165.xml"/><Relationship Id="rId7" Type="http://schemas.openxmlformats.org/officeDocument/2006/relationships/hyperlink" Target="https://geocenter.github.io/StataTraining/portfolio/06_resource/" TargetMode="External"/><Relationship Id="rId12" Type="http://schemas.openxmlformats.org/officeDocument/2006/relationships/hyperlink" Target="mailto:slee19@students.cmc.edu" TargetMode="External"/><Relationship Id="rId2" Type="http://schemas.openxmlformats.org/officeDocument/2006/relationships/tags" Target="../tags/tag16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.emf"/><Relationship Id="rId11" Type="http://schemas.openxmlformats.org/officeDocument/2006/relationships/hyperlink" Target="mailto:qcl@cmc.edu" TargetMode="External"/><Relationship Id="rId5" Type="http://schemas.openxmlformats.org/officeDocument/2006/relationships/oleObject" Target="../embeddings/oleObject30.bin"/><Relationship Id="rId10" Type="http://schemas.openxmlformats.org/officeDocument/2006/relationships/hyperlink" Target="https://www.princeton.edu/~otorres/Stata/StataTutorial.pdf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stats.idre.ucla.edu/stata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67.xml"/><Relationship Id="rId7" Type="http://schemas.openxmlformats.org/officeDocument/2006/relationships/oleObject" Target="../embeddings/oleObject31.bin"/><Relationship Id="rId2" Type="http://schemas.openxmlformats.org/officeDocument/2006/relationships/tags" Target="../tags/tag166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8.xml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7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69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1.xml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tags" Target="../tags/tag173.xml"/><Relationship Id="rId7" Type="http://schemas.openxmlformats.org/officeDocument/2006/relationships/image" Target="../media/image35.png"/><Relationship Id="rId2" Type="http://schemas.openxmlformats.org/officeDocument/2006/relationships/tags" Target="../tags/tag172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4.xml"/><Relationship Id="rId9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76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75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7.xml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tags" Target="../tags/tag179.xml"/><Relationship Id="rId7" Type="http://schemas.openxmlformats.org/officeDocument/2006/relationships/image" Target="../media/image3.emf"/><Relationship Id="rId2" Type="http://schemas.openxmlformats.org/officeDocument/2006/relationships/tags" Target="../tags/tag178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33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comments" Target="../comments/comment1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3.xml"/><Relationship Id="rId7" Type="http://schemas.openxmlformats.org/officeDocument/2006/relationships/image" Target="../media/image3.emf"/><Relationship Id="rId2" Type="http://schemas.openxmlformats.org/officeDocument/2006/relationships/tags" Target="../tags/tag8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6.xml"/><Relationship Id="rId7" Type="http://schemas.openxmlformats.org/officeDocument/2006/relationships/oleObject" Target="../embeddings/oleObject7.bin"/><Relationship Id="rId2" Type="http://schemas.openxmlformats.org/officeDocument/2006/relationships/tags" Target="../tags/tag85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3.xml"/><Relationship Id="rId4" Type="http://schemas.openxmlformats.org/officeDocument/2006/relationships/tags" Target="../tags/tag87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9.xml"/><Relationship Id="rId7" Type="http://schemas.openxmlformats.org/officeDocument/2006/relationships/oleObject" Target="../embeddings/oleObject8.bin"/><Relationship Id="rId2" Type="http://schemas.openxmlformats.org/officeDocument/2006/relationships/tags" Target="../tags/tag88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2.xml"/><Relationship Id="rId7" Type="http://schemas.openxmlformats.org/officeDocument/2006/relationships/oleObject" Target="../embeddings/oleObject9.bin"/><Relationship Id="rId2" Type="http://schemas.openxmlformats.org/officeDocument/2006/relationships/tags" Target="../tags/tag91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4.xml"/><Relationship Id="rId4" Type="http://schemas.openxmlformats.org/officeDocument/2006/relationships/tags" Target="../tags/tag93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C9D6-C38F-4E9B-8A66-4F50CA639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Stata (Level 1 – Data) 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DA5715-8C91-4548-8B7E-F0266805D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Quantitative and Computing Lab (QCL)</a:t>
            </a:r>
          </a:p>
        </p:txBody>
      </p:sp>
      <p:sp>
        <p:nvSpPr>
          <p:cNvPr id="38" name="Rechteck 17">
            <a:extLst>
              <a:ext uri="{FF2B5EF4-FFF2-40B4-BE49-F238E27FC236}">
                <a16:creationId xmlns:a16="http://schemas.microsoft.com/office/drawing/2014/main" id="{954ABD91-11E8-4F17-A990-9AC243BAFD6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218628" y="46292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39" name="Rechteck 19">
            <a:extLst>
              <a:ext uri="{FF2B5EF4-FFF2-40B4-BE49-F238E27FC236}">
                <a16:creationId xmlns:a16="http://schemas.microsoft.com/office/drawing/2014/main" id="{F4D8E79F-F38D-415C-A6AF-C2EF95CB78D0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218628" y="37123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0" name="Rechteck 20">
            <a:extLst>
              <a:ext uri="{FF2B5EF4-FFF2-40B4-BE49-F238E27FC236}">
                <a16:creationId xmlns:a16="http://schemas.microsoft.com/office/drawing/2014/main" id="{0BA67AD8-D74B-4508-8D8B-B43AC69CB3D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218628" y="2793772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1" name="Rechteck 21">
            <a:extLst>
              <a:ext uri="{FF2B5EF4-FFF2-40B4-BE49-F238E27FC236}">
                <a16:creationId xmlns:a16="http://schemas.microsoft.com/office/drawing/2014/main" id="{E3E59514-9109-4840-B5F4-3EE60F233614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218628" y="1876873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7128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E649E9-0CEA-4664-B51A-AA09184F23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224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825702C-6573-4488-B9C6-52709C292F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Common Storage Types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byte: integer values between -127 and 100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int: integer values between -32,767 and 32,740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long: integer values between -2,147,483,647 and 2,147,483,620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float: real numbers (i.e., numbers with decimal points) with about 8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double: real numbers (i.e., numbers with decimal points) with about 16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str3: string values with a maximum length of 3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What does having string values imply about the variable? (winner16 is a string variable!)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90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50F230-01C5-414D-82BD-CF0AACD029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9253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E7D71D2-4AF5-49DC-8871-81124CBBF6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 i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Observations: number of observations in the variable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Mean: Mean (Average) Value of the variable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Max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896C872-C2E3-440C-A01F-03A3B2DCC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955572"/>
            <a:ext cx="5295037" cy="9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533836D-38B4-48AF-AA4C-1BBBD4AFE7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684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B767573-3C3B-41C4-ACC1-2DD7467AD2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207805"/>
            <a:ext cx="5295037" cy="44423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Including </a:t>
            </a:r>
            <a:r>
              <a:rPr lang="en-US" sz="2000" i="1">
                <a:latin typeface="Roboto" panose="02000000000000000000" pitchFamily="2" charset="0"/>
              </a:rPr>
              <a:t>detail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option in </a:t>
            </a: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>
                <a:latin typeface="Roboto" panose="02000000000000000000" pitchFamily="2" charset="0"/>
              </a:rPr>
              <a:t> allows users to check more specific statistics: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Percentiles</a:t>
            </a:r>
            <a:r>
              <a:rPr lang="en-US" sz="1800">
                <a:latin typeface="Roboto" panose="02000000000000000000" pitchFamily="2" charset="0"/>
              </a:rPr>
              <a:t>: a value of the variable at a given percentile (50</a:t>
            </a:r>
            <a:r>
              <a:rPr lang="en-US" sz="1800" baseline="30000">
                <a:latin typeface="Roboto" panose="02000000000000000000" pitchFamily="2" charset="0"/>
              </a:rPr>
              <a:t>th</a:t>
            </a:r>
            <a:r>
              <a:rPr lang="en-US" sz="1800">
                <a:latin typeface="Roboto" panose="02000000000000000000" pitchFamily="2" charset="0"/>
              </a:rPr>
              <a:t> Percentile = Median)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Smallest</a:t>
            </a:r>
            <a:r>
              <a:rPr lang="en-US" sz="1800">
                <a:latin typeface="Roboto" panose="02000000000000000000" pitchFamily="2" charset="0"/>
              </a:rPr>
              <a:t>/</a:t>
            </a:r>
            <a:r>
              <a:rPr lang="en-US" sz="1800" b="1">
                <a:latin typeface="Roboto" panose="02000000000000000000" pitchFamily="2" charset="0"/>
              </a:rPr>
              <a:t>Largest</a:t>
            </a:r>
            <a:r>
              <a:rPr lang="en-US" sz="1800">
                <a:latin typeface="Roboto" panose="02000000000000000000" pitchFamily="2" charset="0"/>
              </a:rPr>
              <a:t>: 4 lowest/highest values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Skewness</a:t>
            </a:r>
            <a:r>
              <a:rPr lang="en-US" sz="1800">
                <a:latin typeface="Roboto" panose="02000000000000000000" pitchFamily="2" charset="0"/>
              </a:rPr>
              <a:t>: degree of distortion in our distribution (from normal) and direction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Positive</a:t>
            </a:r>
            <a:r>
              <a:rPr lang="en-US" sz="1400">
                <a:latin typeface="Roboto" panose="02000000000000000000" pitchFamily="2" charset="0"/>
              </a:rPr>
              <a:t>: skewed to the right 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Negative</a:t>
            </a:r>
            <a:r>
              <a:rPr lang="en-US" sz="1400">
                <a:latin typeface="Roboto" panose="02000000000000000000" pitchFamily="2" charset="0"/>
              </a:rPr>
              <a:t>: skewed to the left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Zero</a:t>
            </a:r>
            <a:r>
              <a:rPr lang="en-US" sz="1400">
                <a:latin typeface="Roboto" panose="02000000000000000000" pitchFamily="2" charset="0"/>
              </a:rPr>
              <a:t>: Normal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Kurtosis</a:t>
            </a:r>
            <a:r>
              <a:rPr lang="en-US" sz="1800">
                <a:latin typeface="Roboto" panose="02000000000000000000" pitchFamily="2" charset="0"/>
              </a:rPr>
              <a:t>: how “fat” the tails are in the distribution, which shows whether there are </a:t>
            </a:r>
            <a:r>
              <a:rPr lang="en-US" sz="1800" i="1">
                <a:latin typeface="Roboto" panose="02000000000000000000" pitchFamily="2" charset="0"/>
              </a:rPr>
              <a:t>extreme outliers </a:t>
            </a:r>
            <a:r>
              <a:rPr lang="en-US" sz="1800">
                <a:latin typeface="Roboto" panose="02000000000000000000" pitchFamily="2" charset="0"/>
              </a:rPr>
              <a:t>in the data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High deviation from 3 </a:t>
            </a:r>
            <a:r>
              <a:rPr lang="en-US" sz="1400">
                <a:latin typeface="Roboto" panose="02000000000000000000" pitchFamily="2" charset="0"/>
              </a:rPr>
              <a:t>indicates that there is </a:t>
            </a:r>
            <a:r>
              <a:rPr lang="en-US" sz="1400" i="1">
                <a:latin typeface="Roboto" panose="02000000000000000000" pitchFamily="2" charset="0"/>
              </a:rPr>
              <a:t>high kurtosis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810375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168424" y="2601340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9324252" y="4635374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8021370" y="2601340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628776-AF73-4CA0-85C3-287EA3F71168}"/>
              </a:ext>
            </a:extLst>
          </p:cNvPr>
          <p:cNvGrpSpPr/>
          <p:nvPr/>
        </p:nvGrpSpPr>
        <p:grpSpPr>
          <a:xfrm>
            <a:off x="7333307" y="5295975"/>
            <a:ext cx="3087043" cy="708431"/>
            <a:chOff x="-5534967" y="5495925"/>
            <a:chExt cx="3087043" cy="708431"/>
          </a:xfrm>
        </p:grpSpPr>
        <p:sp>
          <p:nvSpPr>
            <p:cNvPr id="71" name="AutoShape 13">
              <a:extLst>
                <a:ext uri="{FF2B5EF4-FFF2-40B4-BE49-F238E27FC236}">
                  <a16:creationId xmlns:a16="http://schemas.microsoft.com/office/drawing/2014/main" id="{C5613013-EE09-4FD9-9ACB-C445163A787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3500000" flipV="1">
              <a:off x="-2833687" y="5232400"/>
              <a:ext cx="122237" cy="649288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477">
              <a:extLst>
                <a:ext uri="{FF2B5EF4-FFF2-40B4-BE49-F238E27FC236}">
                  <a16:creationId xmlns:a16="http://schemas.microsoft.com/office/drawing/2014/main" id="{169B0633-8E9F-46B3-9873-20C0F630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34967" y="5689600"/>
              <a:ext cx="2637780" cy="514756"/>
            </a:xfrm>
            <a:prstGeom prst="rect">
              <a:avLst/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72009" tIns="72009" rIns="72009" bIns="720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Mean cannot be captured correctly,</a:t>
              </a: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leading to wrong interpretation!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12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535BE14-DA4D-4D82-9B95-93EDBF67751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420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19430E9-4E34-4CB0-AED7-096D6B987F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170756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1" y="1810376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77010" y="2601341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3832838" y="4635375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2529956" y="2601341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628776-AF73-4CA0-85C3-287EA3F71168}"/>
              </a:ext>
            </a:extLst>
          </p:cNvPr>
          <p:cNvGrpSpPr/>
          <p:nvPr/>
        </p:nvGrpSpPr>
        <p:grpSpPr>
          <a:xfrm>
            <a:off x="1841893" y="5295976"/>
            <a:ext cx="3087043" cy="708431"/>
            <a:chOff x="-5534967" y="5495925"/>
            <a:chExt cx="3087043" cy="708431"/>
          </a:xfrm>
        </p:grpSpPr>
        <p:sp>
          <p:nvSpPr>
            <p:cNvPr id="71" name="AutoShape 13">
              <a:extLst>
                <a:ext uri="{FF2B5EF4-FFF2-40B4-BE49-F238E27FC236}">
                  <a16:creationId xmlns:a16="http://schemas.microsoft.com/office/drawing/2014/main" id="{C5613013-EE09-4FD9-9ACB-C445163A787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3500000" flipV="1">
              <a:off x="-2833687" y="5232400"/>
              <a:ext cx="122237" cy="649288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477">
              <a:extLst>
                <a:ext uri="{FF2B5EF4-FFF2-40B4-BE49-F238E27FC236}">
                  <a16:creationId xmlns:a16="http://schemas.microsoft.com/office/drawing/2014/main" id="{169B0633-8E9F-46B3-9873-20C0F630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34967" y="5689600"/>
              <a:ext cx="2637780" cy="514756"/>
            </a:xfrm>
            <a:prstGeom prst="rect">
              <a:avLst/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72009" tIns="72009" rIns="72009" bIns="720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FFFFFF"/>
                  </a:solidFill>
                  <a:cs typeface="Arial" pitchFamily="34" charset="0"/>
                </a:rPr>
                <a:t>Mean cannot be captured correctly,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FFFFFF"/>
                  </a:solidFill>
                  <a:cs typeface="Arial" pitchFamily="34" charset="0"/>
                </a:rPr>
                <a:t>leading to wrong interpretation!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</p:txBody>
        </p:sp>
      </p:grpSp>
      <p:pic>
        <p:nvPicPr>
          <p:cNvPr id="67" name="Content Placeholder 70">
            <a:extLst>
              <a:ext uri="{FF2B5EF4-FFF2-40B4-BE49-F238E27FC236}">
                <a16:creationId xmlns:a16="http://schemas.microsoft.com/office/drawing/2014/main" id="{57DFCC3B-A97B-D342-ADF1-617296ACA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18" y="1777564"/>
            <a:ext cx="4546788" cy="33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F54EE53-05B8-449A-8C95-9953145F8D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53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8F8F367-9269-409C-8483-429EB5ACE3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For a summary statistics output for all variables, following values are produced for each variable: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Mean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Max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</a:rPr>
              <a:t>What can we know about </a:t>
            </a:r>
            <a:r>
              <a:rPr lang="en-US" sz="2000" i="1" dirty="0">
                <a:latin typeface="Roboto" panose="02000000000000000000" pitchFamily="2" charset="0"/>
              </a:rPr>
              <a:t>winner16</a:t>
            </a:r>
            <a:r>
              <a:rPr lang="en-US" sz="2000" dirty="0">
                <a:latin typeface="Roboto" panose="02000000000000000000" pitchFamily="2" charset="0"/>
              </a:rPr>
              <a:t> variable?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41" y="314131"/>
            <a:ext cx="8916275" cy="609600"/>
          </a:xfrm>
        </p:spPr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66" name="Picture 65" descr="Table&#10;&#10;Description automatically generated">
            <a:extLst>
              <a:ext uri="{FF2B5EF4-FFF2-40B4-BE49-F238E27FC236}">
                <a16:creationId xmlns:a16="http://schemas.microsoft.com/office/drawing/2014/main" id="{4B295AA2-CDDB-42D9-80D6-6C04E423AF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"/>
          <a:stretch/>
        </p:blipFill>
        <p:spPr>
          <a:xfrm>
            <a:off x="1062038" y="2021541"/>
            <a:ext cx="4376737" cy="3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4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B18DBF-9335-4540-8936-6BF6547E59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5778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3E4DE36-EF6C-4B51-AAF5-5071E2D7CAF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Why does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have 0 observation?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As we mentioned before, it is stored as a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type, which needs to be recoded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Let’s try </a:t>
            </a:r>
            <a:r>
              <a:rPr lang="en-US" sz="1800" b="1" i="1">
                <a:latin typeface="Roboto" panose="02000000000000000000" pitchFamily="2" charset="0"/>
              </a:rPr>
              <a:t>codebook</a:t>
            </a:r>
            <a:r>
              <a:rPr lang="en-US" sz="1800">
                <a:latin typeface="Roboto" panose="02000000000000000000" pitchFamily="2" charset="0"/>
              </a:rPr>
              <a:t> function to check what string inputs are recorded in the variable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492D11-4B38-4FB6-964D-3E951CB021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43335" r="69399" b="45857"/>
          <a:stretch/>
        </p:blipFill>
        <p:spPr>
          <a:xfrm>
            <a:off x="740567" y="3552824"/>
            <a:ext cx="5174743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AEEE01E-5DDE-4CB9-A353-65B31F0225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0136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C88EA4-43E8-46C9-A028-5CA9C0D424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7FBA7A-DB3A-4B21-96E0-68C4E3BB37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"/>
          <a:stretch/>
        </p:blipFill>
        <p:spPr>
          <a:xfrm>
            <a:off x="635758" y="1342859"/>
            <a:ext cx="10972042" cy="2452157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BE379E50-31CE-4444-8E84-FEE68DDDA841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We can see that there are 378 occurrences of “Dem” and 2,111 occurrences of “Rep”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As we can see from a boxed corner, our binary variable is not labeled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By labeling / encoding our data, we are able to assess statistical significance of differences between different groups (or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values), which is done with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</a:t>
            </a:r>
          </a:p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Let’s </a:t>
            </a:r>
            <a:r>
              <a:rPr lang="en-US" sz="2000" b="1">
                <a:latin typeface="Roboto" panose="02000000000000000000" pitchFamily="2" charset="0"/>
              </a:rPr>
              <a:t>label</a:t>
            </a:r>
            <a:r>
              <a:rPr lang="en-US" sz="2000">
                <a:latin typeface="Roboto" panose="02000000000000000000" pitchFamily="2" charset="0"/>
              </a:rPr>
              <a:t>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variable and run </a:t>
            </a:r>
            <a:r>
              <a:rPr lang="en-US" sz="2000" b="1" i="1">
                <a:latin typeface="Roboto" panose="02000000000000000000" pitchFamily="2" charset="0"/>
              </a:rPr>
              <a:t>t-</a:t>
            </a:r>
            <a:r>
              <a:rPr lang="en-US" sz="2000" b="1">
                <a:latin typeface="Roboto" panose="02000000000000000000" pitchFamily="2" charset="0"/>
              </a:rPr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11851-F858-4404-90FD-2F075988480F}"/>
              </a:ext>
            </a:extLst>
          </p:cNvPr>
          <p:cNvSpPr/>
          <p:nvPr/>
        </p:nvSpPr>
        <p:spPr>
          <a:xfrm>
            <a:off x="10658868" y="1824646"/>
            <a:ext cx="952500" cy="301689"/>
          </a:xfrm>
          <a:prstGeom prst="rect">
            <a:avLst/>
          </a:prstGeom>
          <a:noFill/>
          <a:ln w="1905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8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538B44D-ED2D-406A-96F6-C711320ADA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90663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think-cell Slide" r:id="rId11" imgW="359" imgH="355" progId="TCLayout.ActiveDocument.1">
                  <p:embed/>
                </p:oleObj>
              </mc:Choice>
              <mc:Fallback>
                <p:oleObj name="think-cell Slide" r:id="rId11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538B44D-ED2D-406A-96F6-C711320AD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A70046C-58DA-4DB8-97AE-084682A941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dirty="0"/>
              <a:t>Labeling is useful in analyzing variables from different observations based on their </a:t>
            </a:r>
            <a:r>
              <a:rPr lang="en-US" sz="2100" i="1" dirty="0"/>
              <a:t>string </a:t>
            </a:r>
            <a:r>
              <a:rPr lang="en-US" sz="2100" dirty="0"/>
              <a:t>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Categorical Data – Processing</a:t>
            </a:r>
            <a:endParaRPr lang="en-US" dirty="0">
              <a:latin typeface="+mn-lt"/>
            </a:endParaRP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C087E3AD-4097-4FF0-86CA-E9BCAA3CDCA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4363" y="1864360"/>
            <a:ext cx="5125205" cy="4231637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</a:rPr>
              <a:t>Categorical Variables</a:t>
            </a:r>
          </a:p>
          <a:p>
            <a:pPr lvl="1"/>
            <a:r>
              <a:rPr lang="en-US" b="1" dirty="0">
                <a:latin typeface="Roboto" panose="02000000000000000000" pitchFamily="2" charset="0"/>
              </a:rPr>
              <a:t>Binary</a:t>
            </a:r>
            <a:r>
              <a:rPr lang="en-US" dirty="0">
                <a:latin typeface="Roboto" panose="02000000000000000000" pitchFamily="2" charset="0"/>
              </a:rPr>
              <a:t>, Nominal, Ordinal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Can be used for </a:t>
            </a:r>
            <a:r>
              <a:rPr lang="en-US" u="sng" dirty="0">
                <a:latin typeface="Roboto" panose="02000000000000000000" pitchFamily="2" charset="0"/>
              </a:rPr>
              <a:t>classifying different categories</a:t>
            </a:r>
            <a:r>
              <a:rPr lang="en-US" dirty="0">
                <a:latin typeface="Roboto" panose="02000000000000000000" pitchFamily="2" charset="0"/>
              </a:rPr>
              <a:t>, </a:t>
            </a:r>
            <a:r>
              <a:rPr lang="en-US" b="1" u="sng" dirty="0">
                <a:latin typeface="Roboto" panose="02000000000000000000" pitchFamily="2" charset="0"/>
              </a:rPr>
              <a:t>predicting categorical events</a:t>
            </a:r>
            <a:r>
              <a:rPr lang="en-US" dirty="0">
                <a:latin typeface="Roboto" panose="02000000000000000000" pitchFamily="2" charset="0"/>
              </a:rPr>
              <a:t>, or </a:t>
            </a:r>
            <a:r>
              <a:rPr lang="en-US" u="sng" dirty="0">
                <a:latin typeface="Roboto" panose="02000000000000000000" pitchFamily="2" charset="0"/>
              </a:rPr>
              <a:t>explaining differences among categorical values </a:t>
            </a:r>
          </a:p>
          <a:p>
            <a:r>
              <a:rPr lang="en-US" dirty="0">
                <a:latin typeface="Roboto" panose="02000000000000000000" pitchFamily="2" charset="0"/>
              </a:rPr>
              <a:t>Numerical Variables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Continuous (infinite interval) or Discrete (finite)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Take on any value within a finite or infinite interval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Can be used for </a:t>
            </a:r>
            <a:r>
              <a:rPr lang="en-US" u="sng" dirty="0">
                <a:latin typeface="Roboto" panose="02000000000000000000" pitchFamily="2" charset="0"/>
              </a:rPr>
              <a:t>finding relationships</a:t>
            </a:r>
            <a:r>
              <a:rPr lang="en-US" dirty="0">
                <a:latin typeface="Roboto" panose="02000000000000000000" pitchFamily="2" charset="0"/>
              </a:rPr>
              <a:t> and </a:t>
            </a:r>
            <a:r>
              <a:rPr lang="en-US" u="sng" dirty="0">
                <a:latin typeface="Roboto" panose="02000000000000000000" pitchFamily="2" charset="0"/>
              </a:rPr>
              <a:t>identifying characteristics </a:t>
            </a:r>
            <a:endParaRPr lang="en-US" dirty="0">
              <a:latin typeface="Roboto" panose="02000000000000000000" pitchFamily="2" charset="0"/>
            </a:endParaRPr>
          </a:p>
          <a:p>
            <a:pPr lvl="1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4" name="AutoShape 3">
            <a:extLst>
              <a:ext uri="{FF2B5EF4-FFF2-40B4-BE49-F238E27FC236}">
                <a16:creationId xmlns:a16="http://schemas.microsoft.com/office/drawing/2014/main" id="{CD359F86-8233-4C3D-A43D-9286C02BD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192" y="2994143"/>
            <a:ext cx="377825" cy="2012713"/>
          </a:xfrm>
          <a:prstGeom prst="homePlate">
            <a:avLst>
              <a:gd name="adj" fmla="val 100000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949BA09-C99B-4511-A0FC-699E40E84209}"/>
              </a:ext>
            </a:extLst>
          </p:cNvPr>
          <p:cNvGrpSpPr/>
          <p:nvPr/>
        </p:nvGrpSpPr>
        <p:grpSpPr>
          <a:xfrm>
            <a:off x="6742742" y="4561794"/>
            <a:ext cx="4413257" cy="1349275"/>
            <a:chOff x="6351443" y="4559850"/>
            <a:chExt cx="4413257" cy="1349275"/>
          </a:xfrm>
        </p:grpSpPr>
        <p:sp>
          <p:nvSpPr>
            <p:cNvPr id="79" name="background">
              <a:extLst>
                <a:ext uri="{FF2B5EF4-FFF2-40B4-BE49-F238E27FC236}">
                  <a16:creationId xmlns:a16="http://schemas.microsoft.com/office/drawing/2014/main" id="{0DD2F778-91B3-4C01-AB3B-96599CEB5A38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6351445" y="4581077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Content Placeholder 33">
              <a:extLst>
                <a:ext uri="{FF2B5EF4-FFF2-40B4-BE49-F238E27FC236}">
                  <a16:creationId xmlns:a16="http://schemas.microsoft.com/office/drawing/2014/main" id="{63EB56ED-CCE7-4149-A47C-A95C1C3B1289}"/>
                </a:ext>
              </a:extLst>
            </p:cNvPr>
            <p:cNvSpPr txBox="1">
              <a:spLocks/>
            </p:cNvSpPr>
            <p:nvPr/>
          </p:nvSpPr>
          <p:spPr>
            <a:xfrm>
              <a:off x="6580046" y="4559850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Creates </a:t>
              </a:r>
              <a:r>
                <a:rPr lang="en-US" sz="1400" i="1" dirty="0">
                  <a:latin typeface="Roboto" panose="02000000000000000000" pitchFamily="2" charset="0"/>
                </a:rPr>
                <a:t>rep</a:t>
              </a:r>
              <a:r>
                <a:rPr lang="en-US" sz="1400" dirty="0">
                  <a:latin typeface="Roboto" panose="02000000000000000000" pitchFamily="2" charset="0"/>
                </a:rPr>
                <a:t> variable with 1 = “Rep” (all else are 0) </a:t>
              </a:r>
            </a:p>
          </p:txBody>
        </p:sp>
        <p:sp>
          <p:nvSpPr>
            <p:cNvPr id="81" name="background">
              <a:extLst>
                <a:ext uri="{FF2B5EF4-FFF2-40B4-BE49-F238E27FC236}">
                  <a16:creationId xmlns:a16="http://schemas.microsoft.com/office/drawing/2014/main" id="{DC30BBED-57E6-4E63-8A75-9FDD3064E902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6351444" y="4936279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2" name="Content Placeholder 33">
              <a:extLst>
                <a:ext uri="{FF2B5EF4-FFF2-40B4-BE49-F238E27FC236}">
                  <a16:creationId xmlns:a16="http://schemas.microsoft.com/office/drawing/2014/main" id="{DBCA7C21-49B5-4736-8281-B665A7BB63B0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4920608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Set </a:t>
              </a:r>
              <a:r>
                <a:rPr lang="en-US" sz="1400" i="1" dirty="0">
                  <a:latin typeface="Roboto" panose="02000000000000000000" pitchFamily="2" charset="0"/>
                </a:rPr>
                <a:t>winner16</a:t>
              </a:r>
              <a:r>
                <a:rPr lang="en-US" sz="1400" dirty="0">
                  <a:latin typeface="Roboto" panose="02000000000000000000" pitchFamily="2" charset="0"/>
                </a:rPr>
                <a:t>‘s label with a description</a:t>
              </a:r>
              <a:endParaRPr lang="en-US" sz="1400" i="1" dirty="0">
                <a:latin typeface="Roboto" panose="02000000000000000000" pitchFamily="2" charset="0"/>
              </a:endParaRPr>
            </a:p>
          </p:txBody>
        </p:sp>
        <p:sp>
          <p:nvSpPr>
            <p:cNvPr id="102" name="background">
              <a:extLst>
                <a:ext uri="{FF2B5EF4-FFF2-40B4-BE49-F238E27FC236}">
                  <a16:creationId xmlns:a16="http://schemas.microsoft.com/office/drawing/2014/main" id="{4AB69109-CE31-A349-BC7E-43055BE8B318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6351444" y="5298570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" name="Content Placeholder 33">
              <a:extLst>
                <a:ext uri="{FF2B5EF4-FFF2-40B4-BE49-F238E27FC236}">
                  <a16:creationId xmlns:a16="http://schemas.microsoft.com/office/drawing/2014/main" id="{7539E3D6-4E7D-4D42-984E-19636C283319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5282899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Define numerical values to </a:t>
              </a:r>
              <a:r>
                <a:rPr lang="en-US" sz="1400" i="1" dirty="0">
                  <a:latin typeface="Roboto" panose="02000000000000000000" pitchFamily="2" charset="0"/>
                </a:rPr>
                <a:t>winner16</a:t>
              </a:r>
              <a:r>
                <a:rPr lang="en-US" sz="1400" dirty="0">
                  <a:latin typeface="Roboto" panose="02000000000000000000" pitchFamily="2" charset="0"/>
                </a:rPr>
                <a:t>’s string values </a:t>
              </a:r>
            </a:p>
          </p:txBody>
        </p:sp>
        <p:sp>
          <p:nvSpPr>
            <p:cNvPr id="104" name="background">
              <a:extLst>
                <a:ext uri="{FF2B5EF4-FFF2-40B4-BE49-F238E27FC236}">
                  <a16:creationId xmlns:a16="http://schemas.microsoft.com/office/drawing/2014/main" id="{030E1814-364B-4547-A914-99967ACD1D5D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6351443" y="5653743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5" name="Content Placeholder 33">
              <a:extLst>
                <a:ext uri="{FF2B5EF4-FFF2-40B4-BE49-F238E27FC236}">
                  <a16:creationId xmlns:a16="http://schemas.microsoft.com/office/drawing/2014/main" id="{1B8AB0EA-452B-0B45-B478-E37EC729CBC1}"/>
                </a:ext>
              </a:extLst>
            </p:cNvPr>
            <p:cNvSpPr txBox="1">
              <a:spLocks/>
            </p:cNvSpPr>
            <p:nvPr/>
          </p:nvSpPr>
          <p:spPr>
            <a:xfrm>
              <a:off x="6580044" y="5638072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Assign </a:t>
              </a:r>
              <a:r>
                <a:rPr lang="en-US" sz="1400" i="1" dirty="0">
                  <a:latin typeface="Roboto" panose="02000000000000000000" pitchFamily="2" charset="0"/>
                </a:rPr>
                <a:t>winner16</a:t>
              </a:r>
              <a:r>
                <a:rPr lang="en-US" sz="1400" dirty="0">
                  <a:latin typeface="Roboto" panose="02000000000000000000" pitchFamily="2" charset="0"/>
                </a:rPr>
                <a:t> string values as </a:t>
              </a:r>
              <a:r>
                <a:rPr lang="en-US" sz="1400" i="1" dirty="0">
                  <a:latin typeface="Roboto" panose="02000000000000000000" pitchFamily="2" charset="0"/>
                </a:rPr>
                <a:t>rep</a:t>
              </a:r>
              <a:r>
                <a:rPr lang="en-US" sz="1400" dirty="0">
                  <a:latin typeface="Roboto" panose="02000000000000000000" pitchFamily="2" charset="0"/>
                </a:rPr>
                <a:t> labels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2C40F0B-4AB6-484F-9688-580967B9A8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4" name="on" hidden="1">
              <a:extLst>
                <a:ext uri="{FF2B5EF4-FFF2-40B4-BE49-F238E27FC236}">
                  <a16:creationId xmlns:a16="http://schemas.microsoft.com/office/drawing/2014/main" id="{D06FE37C-5030-884A-BF77-A2A79C3CA7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5" name="off" hidden="1">
              <a:extLst>
                <a:ext uri="{FF2B5EF4-FFF2-40B4-BE49-F238E27FC236}">
                  <a16:creationId xmlns:a16="http://schemas.microsoft.com/office/drawing/2014/main" id="{6C25EC2A-BADA-754F-AB8F-AD4A2A32D1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6" name="1">
              <a:extLst>
                <a:ext uri="{FF2B5EF4-FFF2-40B4-BE49-F238E27FC236}">
                  <a16:creationId xmlns:a16="http://schemas.microsoft.com/office/drawing/2014/main" id="{95A84BE6-2774-A949-A096-EBCA98999BB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67" name="2">
              <a:extLst>
                <a:ext uri="{FF2B5EF4-FFF2-40B4-BE49-F238E27FC236}">
                  <a16:creationId xmlns:a16="http://schemas.microsoft.com/office/drawing/2014/main" id="{B257407C-1097-D347-8555-D00BB73019F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68" name="3">
              <a:extLst>
                <a:ext uri="{FF2B5EF4-FFF2-40B4-BE49-F238E27FC236}">
                  <a16:creationId xmlns:a16="http://schemas.microsoft.com/office/drawing/2014/main" id="{067DD155-2661-DD46-B950-B41858A0DD5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69" name="4">
              <a:extLst>
                <a:ext uri="{FF2B5EF4-FFF2-40B4-BE49-F238E27FC236}">
                  <a16:creationId xmlns:a16="http://schemas.microsoft.com/office/drawing/2014/main" id="{3B935666-F2F7-1145-9888-3127EE02EC04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1" name="5">
              <a:extLst>
                <a:ext uri="{FF2B5EF4-FFF2-40B4-BE49-F238E27FC236}">
                  <a16:creationId xmlns:a16="http://schemas.microsoft.com/office/drawing/2014/main" id="{926EA2BE-F935-CF48-A76F-1C9CE4FF1FC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5" name="6">
              <a:extLst>
                <a:ext uri="{FF2B5EF4-FFF2-40B4-BE49-F238E27FC236}">
                  <a16:creationId xmlns:a16="http://schemas.microsoft.com/office/drawing/2014/main" id="{99D0A5EA-0F4C-BB4C-9EEA-47A5CFF5384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7" name="7">
              <a:extLst>
                <a:ext uri="{FF2B5EF4-FFF2-40B4-BE49-F238E27FC236}">
                  <a16:creationId xmlns:a16="http://schemas.microsoft.com/office/drawing/2014/main" id="{C20D148B-A503-4041-B069-0C2C79D92DD6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8" name="8" hidden="1">
              <a:extLst>
                <a:ext uri="{FF2B5EF4-FFF2-40B4-BE49-F238E27FC236}">
                  <a16:creationId xmlns:a16="http://schemas.microsoft.com/office/drawing/2014/main" id="{EE1497DA-6ACE-F24E-ABF6-8B61E96501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3" name="9" hidden="1">
              <a:extLst>
                <a:ext uri="{FF2B5EF4-FFF2-40B4-BE49-F238E27FC236}">
                  <a16:creationId xmlns:a16="http://schemas.microsoft.com/office/drawing/2014/main" id="{A4D549F1-5E85-DE41-8BDB-92A48F889C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4" name="10" hidden="1">
              <a:extLst>
                <a:ext uri="{FF2B5EF4-FFF2-40B4-BE49-F238E27FC236}">
                  <a16:creationId xmlns:a16="http://schemas.microsoft.com/office/drawing/2014/main" id="{C8FC868A-D5C5-E544-B857-5A37F9184C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6" name="11" hidden="1">
              <a:extLst>
                <a:ext uri="{FF2B5EF4-FFF2-40B4-BE49-F238E27FC236}">
                  <a16:creationId xmlns:a16="http://schemas.microsoft.com/office/drawing/2014/main" id="{BF4BF029-0C35-E048-BDF9-86E6A9EA32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7" name="12" hidden="1">
              <a:extLst>
                <a:ext uri="{FF2B5EF4-FFF2-40B4-BE49-F238E27FC236}">
                  <a16:creationId xmlns:a16="http://schemas.microsoft.com/office/drawing/2014/main" id="{90FE62D6-7720-7A4A-9B8E-D209EF2AD96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8" name="13" hidden="1">
              <a:extLst>
                <a:ext uri="{FF2B5EF4-FFF2-40B4-BE49-F238E27FC236}">
                  <a16:creationId xmlns:a16="http://schemas.microsoft.com/office/drawing/2014/main" id="{DA94396D-7CE1-5A47-BAAD-8592A138361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9" name="14" hidden="1">
              <a:extLst>
                <a:ext uri="{FF2B5EF4-FFF2-40B4-BE49-F238E27FC236}">
                  <a16:creationId xmlns:a16="http://schemas.microsoft.com/office/drawing/2014/main" id="{1DCF6722-FF77-B04A-8F2E-7FA9E50DA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0" name="15" hidden="1">
              <a:extLst>
                <a:ext uri="{FF2B5EF4-FFF2-40B4-BE49-F238E27FC236}">
                  <a16:creationId xmlns:a16="http://schemas.microsoft.com/office/drawing/2014/main" id="{E4A2D369-AF7B-6448-92D5-49965FD79C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1" name="16" hidden="1">
              <a:extLst>
                <a:ext uri="{FF2B5EF4-FFF2-40B4-BE49-F238E27FC236}">
                  <a16:creationId xmlns:a16="http://schemas.microsoft.com/office/drawing/2014/main" id="{5D7362AA-0069-284F-87C3-42BC0DCF9A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2" name="17" hidden="1">
              <a:extLst>
                <a:ext uri="{FF2B5EF4-FFF2-40B4-BE49-F238E27FC236}">
                  <a16:creationId xmlns:a16="http://schemas.microsoft.com/office/drawing/2014/main" id="{F2AB1085-6FC0-7142-93F8-D39CFB29A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3" name="18" hidden="1">
              <a:extLst>
                <a:ext uri="{FF2B5EF4-FFF2-40B4-BE49-F238E27FC236}">
                  <a16:creationId xmlns:a16="http://schemas.microsoft.com/office/drawing/2014/main" id="{2FDBA9D2-EF90-AB48-AB4E-DCE7F6E637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4" name="19" hidden="1">
              <a:extLst>
                <a:ext uri="{FF2B5EF4-FFF2-40B4-BE49-F238E27FC236}">
                  <a16:creationId xmlns:a16="http://schemas.microsoft.com/office/drawing/2014/main" id="{B007F9C1-C3DD-524A-B99F-66D7007BC1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5" name="20" hidden="1">
              <a:extLst>
                <a:ext uri="{FF2B5EF4-FFF2-40B4-BE49-F238E27FC236}">
                  <a16:creationId xmlns:a16="http://schemas.microsoft.com/office/drawing/2014/main" id="{E99A6EAD-1FEC-1F4D-968B-6891DE02E3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6" name="21" hidden="1">
              <a:extLst>
                <a:ext uri="{FF2B5EF4-FFF2-40B4-BE49-F238E27FC236}">
                  <a16:creationId xmlns:a16="http://schemas.microsoft.com/office/drawing/2014/main" id="{3DFC16D1-EFB1-6C44-BD57-BAC03346AB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7" name="22" hidden="1">
              <a:extLst>
                <a:ext uri="{FF2B5EF4-FFF2-40B4-BE49-F238E27FC236}">
                  <a16:creationId xmlns:a16="http://schemas.microsoft.com/office/drawing/2014/main" id="{E2AFBD57-727C-BE4F-A7DD-95F0CF29E0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8" name="23" hidden="1">
              <a:extLst>
                <a:ext uri="{FF2B5EF4-FFF2-40B4-BE49-F238E27FC236}">
                  <a16:creationId xmlns:a16="http://schemas.microsoft.com/office/drawing/2014/main" id="{2E5B859E-B7C6-D749-9355-8A69E79E99D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9" name="24" hidden="1">
              <a:extLst>
                <a:ext uri="{FF2B5EF4-FFF2-40B4-BE49-F238E27FC236}">
                  <a16:creationId xmlns:a16="http://schemas.microsoft.com/office/drawing/2014/main" id="{E38C4CC4-68EA-4548-B8B4-E43A3FEE0E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0" name="25" hidden="1">
              <a:extLst>
                <a:ext uri="{FF2B5EF4-FFF2-40B4-BE49-F238E27FC236}">
                  <a16:creationId xmlns:a16="http://schemas.microsoft.com/office/drawing/2014/main" id="{5D0EBBC9-1339-414C-B95D-7B44058BEE0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1" name="26" hidden="1">
              <a:extLst>
                <a:ext uri="{FF2B5EF4-FFF2-40B4-BE49-F238E27FC236}">
                  <a16:creationId xmlns:a16="http://schemas.microsoft.com/office/drawing/2014/main" id="{C90CBDB1-F092-374C-89BD-A76C7F6F5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0D34A3-4BDC-3D4C-94CE-756B9E0E28D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585"/>
          <a:stretch/>
        </p:blipFill>
        <p:spPr>
          <a:xfrm>
            <a:off x="6430641" y="2258575"/>
            <a:ext cx="5038279" cy="20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2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BB33342-A1AD-4A8D-BB6F-188E8BBCA8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7187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416A51-8B97-4AF5-B6DD-53F0D2D414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cs typeface="Calibri Light"/>
              </a:rPr>
              <a:t>Summary Statistics (cont.)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BB7788E-AA60-4DC5-BF47-FCA5BD0B9A1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This is </a:t>
            </a:r>
            <a:r>
              <a:rPr lang="en-US" sz="2000" i="1">
                <a:latin typeface="Roboto" panose="02000000000000000000" pitchFamily="2" charset="0"/>
              </a:rPr>
              <a:t>t</a:t>
            </a:r>
            <a:r>
              <a:rPr lang="en-US" sz="2000">
                <a:latin typeface="Roboto" panose="02000000000000000000" pitchFamily="2" charset="0"/>
              </a:rPr>
              <a:t>-test of % of county residents with bachelor’s degree (</a:t>
            </a:r>
            <a:r>
              <a:rPr lang="en-US" sz="2000" i="1">
                <a:latin typeface="Roboto" panose="02000000000000000000" pitchFamily="2" charset="0"/>
              </a:rPr>
              <a:t>edu685213</a:t>
            </a:r>
            <a:r>
              <a:rPr lang="en-US" sz="2000">
                <a:latin typeface="Roboto" panose="02000000000000000000" pitchFamily="2" charset="0"/>
              </a:rPr>
              <a:t>) on two </a:t>
            </a:r>
            <a:r>
              <a:rPr lang="en-US" sz="2000" i="1">
                <a:latin typeface="Roboto" panose="02000000000000000000" pitchFamily="2" charset="0"/>
              </a:rPr>
              <a:t>string</a:t>
            </a:r>
            <a:r>
              <a:rPr lang="en-US" sz="2000">
                <a:latin typeface="Roboto" panose="02000000000000000000" pitchFamily="2" charset="0"/>
              </a:rPr>
              <a:t> groups 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Shows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 result on </a:t>
            </a:r>
            <a:r>
              <a:rPr lang="en-US" sz="1800" b="1" i="1">
                <a:latin typeface="Roboto" panose="02000000000000000000" pitchFamily="2" charset="0"/>
              </a:rPr>
              <a:t>difference between the two groups</a:t>
            </a:r>
            <a:r>
              <a:rPr lang="en-US" sz="1800" i="1">
                <a:latin typeface="Roboto" panose="02000000000000000000" pitchFamily="2" charset="0"/>
              </a:rPr>
              <a:t> </a:t>
            </a:r>
            <a:r>
              <a:rPr lang="en-US" sz="1800">
                <a:latin typeface="Roboto" panose="02000000000000000000" pitchFamily="2" charset="0"/>
              </a:rPr>
              <a:t>with summary statistics of each group and a complete dataset 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Running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 </a:t>
            </a:r>
            <a:r>
              <a:rPr lang="en-US" sz="1800" i="1" u="sng">
                <a:latin typeface="Roboto" panose="02000000000000000000" pitchFamily="2" charset="0"/>
              </a:rPr>
              <a:t>without specifying by condition </a:t>
            </a:r>
            <a:r>
              <a:rPr lang="en-US" sz="1800">
                <a:latin typeface="Roboto" panose="02000000000000000000" pitchFamily="2" charset="0"/>
              </a:rPr>
              <a:t>produces the test on </a:t>
            </a:r>
            <a:r>
              <a:rPr lang="en-US" sz="1800" i="1">
                <a:latin typeface="Roboto" panose="02000000000000000000" pitchFamily="2" charset="0"/>
              </a:rPr>
              <a:t>whether the variable is statistically significantly different from 0</a:t>
            </a: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Results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We find the difference </a:t>
            </a:r>
            <a:r>
              <a:rPr lang="en-US" sz="1800" b="1" i="1">
                <a:latin typeface="Roboto" panose="02000000000000000000" pitchFamily="2" charset="0"/>
              </a:rPr>
              <a:t>statistically significant</a:t>
            </a:r>
            <a:r>
              <a:rPr lang="en-US" sz="1800">
                <a:latin typeface="Roboto" panose="02000000000000000000" pitchFamily="2" charset="0"/>
              </a:rPr>
              <a:t> at almost </a:t>
            </a:r>
            <a:r>
              <a:rPr lang="en-US" sz="1800" b="1" i="1">
                <a:latin typeface="Roboto" panose="02000000000000000000" pitchFamily="2" charset="0"/>
              </a:rPr>
              <a:t>0% confidence level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We also find that the counties that elected a democratic candidate have </a:t>
            </a:r>
            <a:r>
              <a:rPr lang="en-US" sz="1800" b="1" i="1">
                <a:latin typeface="Roboto" panose="02000000000000000000" pitchFamily="2" charset="0"/>
              </a:rPr>
              <a:t>higher proportion of college educated residents</a:t>
            </a:r>
            <a:endParaRPr lang="en-US" sz="1600" b="1" i="1">
              <a:latin typeface="Roboto" panose="02000000000000000000" pitchFamily="2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575173-AE33-4B73-80E1-B104BF500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7" r="43297"/>
          <a:stretch/>
        </p:blipFill>
        <p:spPr>
          <a:xfrm>
            <a:off x="6105053" y="2042947"/>
            <a:ext cx="5502350" cy="3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4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BB33342-A1AD-4A8D-BB6F-188E8BBCA8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BB33342-A1AD-4A8D-BB6F-188E8BBCA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416A51-8B97-4AF5-B6DD-53F0D2D414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82BC86-4EB8-417F-A876-564B0FDF4622}"/>
              </a:ext>
            </a:extLst>
          </p:cNvPr>
          <p:cNvGrpSpPr/>
          <p:nvPr/>
        </p:nvGrpSpPr>
        <p:grpSpPr>
          <a:xfrm>
            <a:off x="879112" y="2185711"/>
            <a:ext cx="4736596" cy="2801151"/>
            <a:chOff x="879113" y="2118834"/>
            <a:chExt cx="4736596" cy="2801151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F85DC8D3-643B-4876-8E14-E6C8EF359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" t="2661" r="1251" b="3156"/>
            <a:stretch/>
          </p:blipFill>
          <p:spPr>
            <a:xfrm>
              <a:off x="879113" y="2118834"/>
              <a:ext cx="4736596" cy="26203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61184C-2BAC-4D01-B723-017A1F1DCADF}"/>
                </a:ext>
              </a:extLst>
            </p:cNvPr>
            <p:cNvSpPr txBox="1"/>
            <p:nvPr/>
          </p:nvSpPr>
          <p:spPr>
            <a:xfrm>
              <a:off x="879113" y="4739166"/>
              <a:ext cx="4488872" cy="180819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050" dirty="0">
                  <a:solidFill>
                    <a:schemeClr val="bg1"/>
                  </a:solidFill>
                </a:rPr>
                <a:t>Source:</a:t>
              </a:r>
              <a:r>
                <a:rPr lang="en-US" sz="1050" i="1" dirty="0">
                  <a:solidFill>
                    <a:schemeClr val="bg1"/>
                  </a:solidFill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</a:rPr>
                <a:t>“Student’s t-distribution in Statistics,” </a:t>
              </a:r>
              <a:r>
                <a:rPr lang="en-US" sz="1050" i="1" dirty="0">
                  <a:solidFill>
                    <a:schemeClr val="bg1"/>
                  </a:solidFill>
                </a:rPr>
                <a:t>GeeksforGeeks.org.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8658EE3-73AB-4B7F-BF3D-F0698FFDEC07}"/>
              </a:ext>
            </a:extLst>
          </p:cNvPr>
          <p:cNvGrpSpPr/>
          <p:nvPr/>
        </p:nvGrpSpPr>
        <p:grpSpPr>
          <a:xfrm>
            <a:off x="6397721" y="1725429"/>
            <a:ext cx="4974520" cy="3708018"/>
            <a:chOff x="6677574" y="1783900"/>
            <a:chExt cx="4424363" cy="3297932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068D1B9-7E49-491C-9FB1-85F29BB256CE}"/>
                </a:ext>
              </a:extLst>
            </p:cNvPr>
            <p:cNvSpPr txBox="1"/>
            <p:nvPr/>
          </p:nvSpPr>
          <p:spPr>
            <a:xfrm>
              <a:off x="10204330" y="4172044"/>
              <a:ext cx="711433" cy="265526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000" dirty="0">
                  <a:solidFill>
                    <a:srgbClr val="1A476F"/>
                  </a:solidFill>
                </a:rPr>
                <a:t>Different from</a:t>
              </a:r>
              <a:br>
                <a:rPr lang="en-US" sz="1000" dirty="0">
                  <a:solidFill>
                    <a:srgbClr val="1A476F"/>
                  </a:solidFill>
                </a:rPr>
              </a:br>
              <a:r>
                <a:rPr lang="en-US" sz="1000" dirty="0">
                  <a:solidFill>
                    <a:srgbClr val="1A476F"/>
                  </a:solidFill>
                </a:rPr>
                <a:t>Normal Dist.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C18BF0C-56A3-4E79-B0C3-952E835F2A9A}"/>
                </a:ext>
              </a:extLst>
            </p:cNvPr>
            <p:cNvGrpSpPr/>
            <p:nvPr/>
          </p:nvGrpSpPr>
          <p:grpSpPr>
            <a:xfrm>
              <a:off x="6677574" y="1783900"/>
              <a:ext cx="4424363" cy="3297932"/>
              <a:chOff x="6677574" y="1783900"/>
              <a:chExt cx="4424363" cy="3297932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8367DE5-A00E-4767-B0D8-42F6FA7771E3}"/>
                  </a:ext>
                </a:extLst>
              </p:cNvPr>
              <p:cNvGrpSpPr/>
              <p:nvPr/>
            </p:nvGrpSpPr>
            <p:grpSpPr>
              <a:xfrm>
                <a:off x="6677574" y="1783900"/>
                <a:ext cx="4424363" cy="3297932"/>
                <a:chOff x="6677574" y="1783900"/>
                <a:chExt cx="4424363" cy="3297932"/>
              </a:xfrm>
            </p:grpSpPr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C48D4E9-B146-4933-AD00-AF371C49530C}"/>
                    </a:ext>
                  </a:extLst>
                </p:cNvPr>
                <p:cNvSpPr txBox="1"/>
                <p:nvPr/>
              </p:nvSpPr>
              <p:spPr>
                <a:xfrm>
                  <a:off x="7187716" y="2171698"/>
                  <a:ext cx="286570" cy="149187"/>
                </a:xfrm>
                <a:prstGeom prst="rect">
                  <a:avLst/>
                </a:prstGeom>
                <a:noFill/>
              </p:spPr>
              <p:txBody>
                <a:bodyPr wrap="non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:r>
                    <a:rPr lang="en-US" sz="1000" dirty="0">
                      <a:solidFill>
                        <a:srgbClr val="1A476F"/>
                      </a:solidFill>
                    </a:rPr>
                    <a:t>Large</a:t>
                  </a:r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7BEDAD46-656A-4435-8942-2230DFD6E376}"/>
                    </a:ext>
                  </a:extLst>
                </p:cNvPr>
                <p:cNvGrpSpPr/>
                <p:nvPr/>
              </p:nvGrpSpPr>
              <p:grpSpPr>
                <a:xfrm>
                  <a:off x="6677574" y="1783900"/>
                  <a:ext cx="4424363" cy="3297932"/>
                  <a:chOff x="6677574" y="1783900"/>
                  <a:chExt cx="4424363" cy="3297932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94F0DD94-7642-4239-A852-7F8EB1810F09}"/>
                      </a:ext>
                    </a:extLst>
                  </p:cNvPr>
                  <p:cNvGrpSpPr/>
                  <p:nvPr/>
                </p:nvGrpSpPr>
                <p:grpSpPr>
                  <a:xfrm>
                    <a:off x="6677574" y="1783900"/>
                    <a:ext cx="4424363" cy="3297932"/>
                    <a:chOff x="6638825" y="1379128"/>
                    <a:chExt cx="4424363" cy="3297932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2C73BA9-7C29-451F-98AC-77B96FCF44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66734" y="1379128"/>
                      <a:ext cx="1321642" cy="19572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6576" rIns="0" bIns="0" rtlCol="0">
                      <a:spAutoFit/>
                    </a:bodyPr>
                    <a:lstStyle/>
                    <a:p>
                      <a:pPr algn="ctr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Size of the Sample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8F94FE0-AE55-416D-BC4E-832102F28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8825" y="2360934"/>
                      <a:ext cx="842600" cy="358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6576" rIns="0" bIns="0" rtlCol="0">
                      <a:spAutoFit/>
                    </a:bodyPr>
                    <a:lstStyle/>
                    <a:p>
                      <a:pPr algn="ctr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400" b="1" dirty="0">
                          <a:solidFill>
                            <a:srgbClr val="900A2F"/>
                          </a:solidFill>
                        </a:rPr>
                        <a:t>Use Normal</a:t>
                      </a:r>
                      <a:br>
                        <a:rPr lang="en-US" sz="1400" b="1" dirty="0">
                          <a:solidFill>
                            <a:srgbClr val="900A2F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900A2F"/>
                          </a:solidFill>
                        </a:rPr>
                        <a:t>Distribution</a:t>
                      </a:r>
                    </a:p>
                  </p:txBody>
                </p:sp>
                <p:cxnSp>
                  <p:nvCxnSpPr>
                    <p:cNvPr id="17" name="Straight Arrow Connector 16">
                      <a:extLst>
                        <a:ext uri="{FF2B5EF4-FFF2-40B4-BE49-F238E27FC236}">
                          <a16:creationId xmlns:a16="http://schemas.microsoft.com/office/drawing/2014/main" id="{C9992B78-AE57-4018-861F-02B4EF737BD2}"/>
                        </a:ext>
                      </a:extLst>
                    </p:cNvPr>
                    <p:cNvCxnSpPr>
                      <a:stCxn id="14" idx="2"/>
                      <a:endCxn id="44" idx="0"/>
                    </p:cNvCxnSpPr>
                    <p:nvPr/>
                  </p:nvCxnSpPr>
                  <p:spPr>
                    <a:xfrm flipH="1">
                      <a:off x="7060125" y="1574851"/>
                      <a:ext cx="967429" cy="786083"/>
                    </a:xfrm>
                    <a:prstGeom prst="straightConnector1">
                      <a:avLst/>
                    </a:prstGeom>
                    <a:ln w="9525">
                      <a:solidFill>
                        <a:srgbClr val="900A2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Arrow Connector 18">
                      <a:extLst>
                        <a:ext uri="{FF2B5EF4-FFF2-40B4-BE49-F238E27FC236}">
                          <a16:creationId xmlns:a16="http://schemas.microsoft.com/office/drawing/2014/main" id="{1E301CEE-0376-4622-9706-8C6947697A19}"/>
                        </a:ext>
                      </a:extLst>
                    </p:cNvPr>
                    <p:cNvCxnSpPr>
                      <a:stCxn id="14" idx="2"/>
                      <a:endCxn id="45" idx="0"/>
                    </p:cNvCxnSpPr>
                    <p:nvPr/>
                  </p:nvCxnSpPr>
                  <p:spPr>
                    <a:xfrm>
                      <a:off x="8027555" y="1574851"/>
                      <a:ext cx="845017" cy="786082"/>
                    </a:xfrm>
                    <a:prstGeom prst="straightConnector1">
                      <a:avLst/>
                    </a:prstGeom>
                    <a:ln w="9525">
                      <a:solidFill>
                        <a:srgbClr val="900A2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4" name="Group 113">
                      <a:extLst>
                        <a:ext uri="{FF2B5EF4-FFF2-40B4-BE49-F238E27FC236}">
                          <a16:creationId xmlns:a16="http://schemas.microsoft.com/office/drawing/2014/main" id="{AEBEFE75-DC89-4446-87D4-53995E72FD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953" y="2360933"/>
                      <a:ext cx="3607235" cy="2316127"/>
                      <a:chOff x="7455953" y="2360933"/>
                      <a:chExt cx="3607235" cy="2316127"/>
                    </a:xfrm>
                  </p:grpSpPr>
                  <p:grpSp>
                    <p:nvGrpSpPr>
                      <p:cNvPr id="111" name="Group 110">
                        <a:extLst>
                          <a:ext uri="{FF2B5EF4-FFF2-40B4-BE49-F238E27FC236}">
                            <a16:creationId xmlns:a16="http://schemas.microsoft.com/office/drawing/2014/main" id="{C26D06FB-A4A8-4E8F-9032-AAD2F4B37F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55953" y="2360933"/>
                        <a:ext cx="2165860" cy="1174489"/>
                        <a:chOff x="7455953" y="2360933"/>
                        <a:chExt cx="2165860" cy="1174489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C9619E27-7A08-4A20-ACA9-898F68D70BE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62676" y="2360933"/>
                          <a:ext cx="819789" cy="3585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Population</a:t>
                          </a:r>
                          <a:b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Distribution</a:t>
                          </a: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F181780C-8958-4F3E-A0A5-FB73617AFA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455953" y="3339699"/>
                          <a:ext cx="1270316" cy="19572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Use </a:t>
                          </a:r>
                          <a:r>
                            <a:rPr lang="en-US" sz="1400" b="1" i="1" dirty="0">
                              <a:solidFill>
                                <a:srgbClr val="900A2F"/>
                              </a:solidFill>
                            </a:rPr>
                            <a:t>t</a:t>
                          </a: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-Distribution</a:t>
                          </a:r>
                        </a:p>
                      </p:txBody>
                    </p:sp>
                    <p:cxnSp>
                      <p:nvCxnSpPr>
                        <p:cNvPr id="36" name="Straight Arrow Connector 35">
                          <a:extLst>
                            <a:ext uri="{FF2B5EF4-FFF2-40B4-BE49-F238E27FC236}">
                              <a16:creationId xmlns:a16="http://schemas.microsoft.com/office/drawing/2014/main" id="{5D5F51F9-3F53-4403-9EB0-F6C67A23B138}"/>
                            </a:ext>
                          </a:extLst>
                        </p:cNvPr>
                        <p:cNvCxnSpPr>
                          <a:stCxn id="45" idx="2"/>
                          <a:endCxn id="65" idx="0"/>
                        </p:cNvCxnSpPr>
                        <p:nvPr/>
                      </p:nvCxnSpPr>
                      <p:spPr>
                        <a:xfrm flipH="1">
                          <a:off x="8091111" y="2719530"/>
                          <a:ext cx="781460" cy="620169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Arrow Connector 95">
                          <a:extLst>
                            <a:ext uri="{FF2B5EF4-FFF2-40B4-BE49-F238E27FC236}">
                              <a16:creationId xmlns:a16="http://schemas.microsoft.com/office/drawing/2014/main" id="{5E567EBF-E2FF-47A0-BA05-C01F2A37F1AE}"/>
                            </a:ext>
                          </a:extLst>
                        </p:cNvPr>
                        <p:cNvCxnSpPr>
                          <a:cxnSpLocks/>
                          <a:stCxn id="45" idx="2"/>
                          <a:endCxn id="95" idx="0"/>
                        </p:cNvCxnSpPr>
                        <p:nvPr/>
                      </p:nvCxnSpPr>
                      <p:spPr>
                        <a:xfrm>
                          <a:off x="8872571" y="2719530"/>
                          <a:ext cx="749242" cy="620169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9" name="Group 58">
                        <a:extLst>
                          <a:ext uri="{FF2B5EF4-FFF2-40B4-BE49-F238E27FC236}">
                            <a16:creationId xmlns:a16="http://schemas.microsoft.com/office/drawing/2014/main" id="{F4E8ADFD-A6AB-48E5-B8B8-CA5DF84D71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29524" y="3339698"/>
                        <a:ext cx="2733664" cy="1337362"/>
                        <a:chOff x="8329524" y="3339698"/>
                        <a:chExt cx="2733664" cy="1337362"/>
                      </a:xfrm>
                    </p:grpSpPr>
                    <p:sp>
                      <p:nvSpPr>
                        <p:cNvPr id="95" name="TextBox 94">
                          <a:extLst>
                            <a:ext uri="{FF2B5EF4-FFF2-40B4-BE49-F238E27FC236}">
                              <a16:creationId xmlns:a16="http://schemas.microsoft.com/office/drawing/2014/main" id="{6759FFBF-77B2-4FDA-88F5-8449F8D8B57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319560" y="3339698"/>
                          <a:ext cx="604505" cy="19572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and also</a:t>
                          </a:r>
                        </a:p>
                      </p:txBody>
                    </p:sp>
                    <p:sp>
                      <p:nvSpPr>
                        <p:cNvPr id="97" name="TextBox 96">
                          <a:extLst>
                            <a:ext uri="{FF2B5EF4-FFF2-40B4-BE49-F238E27FC236}">
                              <a16:creationId xmlns:a16="http://schemas.microsoft.com/office/drawing/2014/main" id="{330E6856-615A-40C6-BFD9-9C360F69AD8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29524" y="4318463"/>
                          <a:ext cx="842600" cy="3585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Use Normal</a:t>
                          </a:r>
                          <a:b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</a:b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Distribution</a:t>
                          </a:r>
                        </a:p>
                      </p:txBody>
                    </p:sp>
                    <p:cxnSp>
                      <p:nvCxnSpPr>
                        <p:cNvPr id="98" name="Straight Arrow Connector 97">
                          <a:extLst>
                            <a:ext uri="{FF2B5EF4-FFF2-40B4-BE49-F238E27FC236}">
                              <a16:creationId xmlns:a16="http://schemas.microsoft.com/office/drawing/2014/main" id="{627507C1-C9A8-458D-94C2-8A242CC7E03B}"/>
                            </a:ext>
                          </a:extLst>
                        </p:cNvPr>
                        <p:cNvCxnSpPr>
                          <a:cxnSpLocks/>
                          <a:stCxn id="95" idx="2"/>
                          <a:endCxn id="97" idx="0"/>
                        </p:cNvCxnSpPr>
                        <p:nvPr/>
                      </p:nvCxnSpPr>
                      <p:spPr>
                        <a:xfrm flipH="1">
                          <a:off x="8750825" y="3535421"/>
                          <a:ext cx="870988" cy="783043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562AA548-6AB7-499F-9063-232E0A68E3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98974" y="4318463"/>
                          <a:ext cx="1464214" cy="3585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Use Non-Parametric</a:t>
                          </a:r>
                          <a:b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</a:b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Model</a:t>
                          </a:r>
                        </a:p>
                      </p:txBody>
                    </p:sp>
                    <p:cxnSp>
                      <p:nvCxnSpPr>
                        <p:cNvPr id="100" name="Straight Arrow Connector 99">
                          <a:extLst>
                            <a:ext uri="{FF2B5EF4-FFF2-40B4-BE49-F238E27FC236}">
                              <a16:creationId xmlns:a16="http://schemas.microsoft.com/office/drawing/2014/main" id="{41D543D2-370C-4E73-A049-0C16B9B54C0C}"/>
                            </a:ext>
                          </a:extLst>
                        </p:cNvPr>
                        <p:cNvCxnSpPr>
                          <a:cxnSpLocks/>
                          <a:stCxn id="95" idx="2"/>
                          <a:endCxn id="99" idx="0"/>
                        </p:cNvCxnSpPr>
                        <p:nvPr/>
                      </p:nvCxnSpPr>
                      <p:spPr>
                        <a:xfrm>
                          <a:off x="9621813" y="3535421"/>
                          <a:ext cx="709269" cy="783043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3DFD3448-3D11-4D67-B29A-627C4CBB9DC6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590" y="2171697"/>
                    <a:ext cx="283718" cy="149187"/>
                  </a:xfrm>
                  <a:prstGeom prst="rect">
                    <a:avLst/>
                  </a:prstGeom>
                  <a:noFill/>
                </p:spPr>
                <p:txBody>
                  <a:bodyPr wrap="none" lIns="0" tIns="36576" rIns="0" bIns="0" rtlCol="0">
                    <a:spAutoFit/>
                  </a:bodyPr>
                  <a:lstStyle/>
                  <a:p>
                    <a:pPr>
                      <a:lnSpc>
                        <a:spcPct val="85000"/>
                      </a:lnSpc>
                      <a:spcAft>
                        <a:spcPts val="600"/>
                      </a:spcAft>
                      <a:buClr>
                        <a:schemeClr val="accent2"/>
                      </a:buClr>
                      <a:buSzPct val="70000"/>
                    </a:pPr>
                    <a:r>
                      <a:rPr lang="en-US" sz="1000" dirty="0">
                        <a:solidFill>
                          <a:srgbClr val="1A476F"/>
                        </a:solidFill>
                      </a:rPr>
                      <a:t>Small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AF89DCA-C9F6-4597-8AFA-7B16555D8FC4}"/>
                      </a:ext>
                    </a:extLst>
                  </p:cNvPr>
                  <p:cNvSpPr txBox="1"/>
                  <p:nvPr/>
                </p:nvSpPr>
                <p:spPr>
                  <a:xfrm>
                    <a:off x="9407418" y="3308466"/>
                    <a:ext cx="347876" cy="149187"/>
                  </a:xfrm>
                  <a:prstGeom prst="rect">
                    <a:avLst/>
                  </a:prstGeom>
                  <a:noFill/>
                </p:spPr>
                <p:txBody>
                  <a:bodyPr wrap="none" lIns="0" tIns="36576" rIns="0" bIns="0" rtlCol="0">
                    <a:spAutoFit/>
                  </a:bodyPr>
                  <a:lstStyle/>
                  <a:p>
                    <a:pPr>
                      <a:lnSpc>
                        <a:spcPct val="85000"/>
                      </a:lnSpc>
                      <a:spcAft>
                        <a:spcPts val="600"/>
                      </a:spcAft>
                      <a:buClr>
                        <a:schemeClr val="accent2"/>
                      </a:buClr>
                      <a:buSzPct val="70000"/>
                    </a:pPr>
                    <a:r>
                      <a:rPr lang="en-US" sz="1000" dirty="0">
                        <a:solidFill>
                          <a:srgbClr val="1A476F"/>
                        </a:solidFill>
                      </a:rPr>
                      <a:t>Known</a:t>
                    </a:r>
                  </a:p>
                </p:txBody>
              </p:sp>
            </p:grp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963EB43-87B2-46A0-B1FE-ECC5E12723B6}"/>
                    </a:ext>
                  </a:extLst>
                </p:cNvPr>
                <p:cNvSpPr txBox="1"/>
                <p:nvPr/>
              </p:nvSpPr>
              <p:spPr>
                <a:xfrm>
                  <a:off x="7445953" y="3240772"/>
                  <a:ext cx="963786" cy="265526"/>
                </a:xfrm>
                <a:prstGeom prst="rect">
                  <a:avLst/>
                </a:prstGeom>
                <a:noFill/>
              </p:spPr>
              <p:txBody>
                <a:bodyPr wrap="none" lIns="0" tIns="36576" rIns="0" bIns="0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:r>
                    <a:rPr lang="en-US" sz="1000" dirty="0">
                      <a:solidFill>
                        <a:srgbClr val="1A476F"/>
                      </a:solidFill>
                    </a:rPr>
                    <a:t>Unknown but close</a:t>
                  </a:r>
                  <a:br>
                    <a:rPr lang="en-US" sz="1000" dirty="0">
                      <a:solidFill>
                        <a:srgbClr val="1A476F"/>
                      </a:solidFill>
                    </a:rPr>
                  </a:br>
                  <a:r>
                    <a:rPr lang="en-US" sz="1000" dirty="0">
                      <a:solidFill>
                        <a:srgbClr val="1A476F"/>
                      </a:solidFill>
                    </a:rPr>
                    <a:t>to Normal Dist.</a:t>
                  </a:r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7FCAEDA-0952-4577-A0F3-EA2177E29E1B}"/>
                  </a:ext>
                </a:extLst>
              </p:cNvPr>
              <p:cNvSpPr txBox="1"/>
              <p:nvPr/>
            </p:nvSpPr>
            <p:spPr>
              <a:xfrm>
                <a:off x="8293605" y="4172045"/>
                <a:ext cx="819788" cy="265526"/>
              </a:xfrm>
              <a:prstGeom prst="rect">
                <a:avLst/>
              </a:prstGeom>
              <a:noFill/>
            </p:spPr>
            <p:txBody>
              <a:bodyPr wrap="none" lIns="0" tIns="36576" rIns="0" bIns="0" rtlCol="0">
                <a:spAutoFit/>
              </a:bodyPr>
              <a:lstStyle/>
              <a:p>
                <a:pPr algn="ctr"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</a:pPr>
                <a:r>
                  <a:rPr lang="en-US" sz="1000" dirty="0">
                    <a:solidFill>
                      <a:srgbClr val="1A476F"/>
                    </a:solidFill>
                  </a:rPr>
                  <a:t>Close to Normal</a:t>
                </a:r>
                <a:br>
                  <a:rPr lang="en-US" sz="1000" dirty="0">
                    <a:solidFill>
                      <a:srgbClr val="1A476F"/>
                    </a:solidFill>
                  </a:rPr>
                </a:br>
                <a:r>
                  <a:rPr lang="en-US" sz="1000" dirty="0">
                    <a:solidFill>
                      <a:srgbClr val="1A476F"/>
                    </a:solidFill>
                  </a:rPr>
                  <a:t>Dist.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034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D32D-66AF-4F20-9755-32C7798C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06DE2-B0E9-44D8-A40E-F3D4D583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Sign-in Link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Retrieve Workshop file at (GitHub URL)</a:t>
            </a:r>
          </a:p>
          <a:p>
            <a:pPr marL="687388" lvl="1" indent="-420688">
              <a:buSzPct val="100000"/>
              <a:buFont typeface="Arial" panose="020B0604020202020204" pitchFamily="34" charset="0"/>
              <a:buChar char="•"/>
            </a:pPr>
            <a:r>
              <a:rPr lang="en-US" sz="2300" dirty="0">
                <a:latin typeface="Roboto" panose="02000000000000000000" pitchFamily="2" charset="0"/>
              </a:rPr>
              <a:t>After you have downloaded “</a:t>
            </a:r>
            <a:r>
              <a:rPr lang="en-US" sz="2300" dirty="0" err="1">
                <a:latin typeface="Roboto" panose="02000000000000000000" pitchFamily="2" charset="0"/>
              </a:rPr>
              <a:t>Workshop_Files</a:t>
            </a:r>
            <a:r>
              <a:rPr lang="en-US" sz="2300" dirty="0">
                <a:latin typeface="Roboto" panose="02000000000000000000" pitchFamily="2" charset="0"/>
              </a:rPr>
              <a:t>” compressed file, extract the folder on “Desktop”</a:t>
            </a:r>
            <a:endParaRPr lang="en-US" sz="2800" dirty="0">
              <a:latin typeface="Roboto" panose="02000000000000000000" pitchFamily="2" charset="0"/>
            </a:endParaRP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Learning Objective: Ensure that all participants gain some level of confidence using Stata and statistical analysis</a:t>
            </a: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Tip: Open .do, PDF, and any other files that I am using throughout the workshop to make sure that you are following along.</a:t>
            </a:r>
          </a:p>
        </p:txBody>
      </p:sp>
    </p:spTree>
    <p:extLst>
      <p:ext uri="{BB962C8B-B14F-4D97-AF65-F5344CB8AC3E}">
        <p14:creationId xmlns:p14="http://schemas.microsoft.com/office/powerpoint/2010/main" val="59599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E63922-AAAF-47C6-B82D-703F811BB1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3267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3DF03E9-CB65-4BAC-841A-66C232284C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</p:spPr>
            <p:txBody>
              <a:bodyPr anchor="ctr"/>
              <a:lstStyle/>
              <a:p>
                <a:pPr>
                  <a:spcAft>
                    <a:spcPts val="1200"/>
                  </a:spcAft>
                </a:pPr>
                <a:r>
                  <a:rPr lang="en-US" sz="2000" b="1" dirty="0">
                    <a:latin typeface="Roboto" panose="02000000000000000000" pitchFamily="2" charset="0"/>
                  </a:rPr>
                  <a:t>Correlation Analysis</a:t>
                </a:r>
                <a:r>
                  <a:rPr lang="en-US" sz="2000" dirty="0">
                    <a:latin typeface="Roboto" panose="02000000000000000000" pitchFamily="2" charset="0"/>
                  </a:rPr>
                  <a:t>: evaluates the strength of relationship between two numerical variables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If the coefficient is </a:t>
                </a:r>
                <a:r>
                  <a:rPr lang="en-US" sz="1800" b="1" dirty="0">
                    <a:latin typeface="Roboto" panose="02000000000000000000" pitchFamily="2" charset="0"/>
                  </a:rPr>
                  <a:t>close to ±1</a:t>
                </a:r>
                <a:r>
                  <a:rPr lang="en-US" sz="1800" dirty="0">
                    <a:latin typeface="Roboto" panose="02000000000000000000" pitchFamily="2" charset="0"/>
                  </a:rPr>
                  <a:t>, a relationship between the two are </a:t>
                </a:r>
                <a:r>
                  <a:rPr lang="en-US" sz="1800" b="1" dirty="0">
                    <a:latin typeface="Roboto" panose="02000000000000000000" pitchFamily="2" charset="0"/>
                  </a:rPr>
                  <a:t>strongly correlated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Positive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same direction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Negative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opposite direction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𝐂𝐨𝐫𝐫𝐞𝐥𝐚𝐭𝐢𝐨𝐧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𝐂𝐚𝐮𝐬𝐚𝐭𝐢𝐨𝐧</m:t>
                    </m:r>
                  </m:oMath>
                </a14:m>
                <a:endParaRPr lang="en-US" sz="2000" b="1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  <a:blipFill>
                <a:blip r:embed="rId9"/>
                <a:stretch>
                  <a:fillRect l="-1856" r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>
            <a:extLst>
              <a:ext uri="{FF2B5EF4-FFF2-40B4-BE49-F238E27FC236}">
                <a16:creationId xmlns:a16="http://schemas.microsoft.com/office/drawing/2014/main" id="{CE60249F-ECE5-FB45-A27B-6EEE1559FF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41" t="11994" r="9661" b="6214"/>
          <a:stretch/>
        </p:blipFill>
        <p:spPr>
          <a:xfrm>
            <a:off x="777239" y="2186634"/>
            <a:ext cx="5071421" cy="3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3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4B765-0CD8-4988-8348-F49349A4ACC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9721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8B825D3-D634-456C-9551-497AABBDD0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87" name="Picture 86" descr="Table&#10;&#10;Description automatically generated">
            <a:extLst>
              <a:ext uri="{FF2B5EF4-FFF2-40B4-BE49-F238E27FC236}">
                <a16:creationId xmlns:a16="http://schemas.microsoft.com/office/drawing/2014/main" id="{5A7E18F0-D50F-4A00-9384-15BA85804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29" y="2883614"/>
            <a:ext cx="4367523" cy="2233771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50CFF9CF-DB11-43D0-9752-7D74BECDBC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1" y="2052977"/>
            <a:ext cx="5448302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Correlation Analysis</a:t>
            </a:r>
            <a:r>
              <a:rPr lang="en-US" sz="2000" dirty="0">
                <a:latin typeface="Roboto" panose="02000000000000000000" pitchFamily="2" charset="0"/>
              </a:rPr>
              <a:t>: evaluates the strength of relationship between two numerical variables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If the coefficient is </a:t>
            </a:r>
            <a:r>
              <a:rPr lang="en-US" sz="1800" b="1" dirty="0">
                <a:latin typeface="Roboto" panose="02000000000000000000" pitchFamily="2" charset="0"/>
              </a:rPr>
              <a:t>close to ±1</a:t>
            </a:r>
            <a:r>
              <a:rPr lang="en-US" sz="1800" dirty="0">
                <a:latin typeface="Roboto" panose="02000000000000000000" pitchFamily="2" charset="0"/>
              </a:rPr>
              <a:t>, a relationship between the two are </a:t>
            </a:r>
            <a:r>
              <a:rPr lang="en-US" sz="1800" b="1" dirty="0">
                <a:latin typeface="Roboto" panose="02000000000000000000" pitchFamily="2" charset="0"/>
              </a:rPr>
              <a:t>strongly correlated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Positive</a:t>
            </a:r>
            <a:r>
              <a:rPr lang="en-US" sz="1800" dirty="0">
                <a:latin typeface="Roboto" panose="02000000000000000000" pitchFamily="2" charset="0"/>
              </a:rPr>
              <a:t>: two variables move along the same direction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Negative</a:t>
            </a:r>
            <a:r>
              <a:rPr lang="en-US" sz="1800" dirty="0">
                <a:latin typeface="Roboto" panose="02000000000000000000" pitchFamily="2" charset="0"/>
              </a:rPr>
              <a:t>: two variables move along the opposite direction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If the two variables have corr. coefficient of 0.9845, what would the regression look like?</a:t>
            </a:r>
          </a:p>
        </p:txBody>
      </p:sp>
    </p:spTree>
    <p:extLst>
      <p:ext uri="{BB962C8B-B14F-4D97-AF65-F5344CB8AC3E}">
        <p14:creationId xmlns:p14="http://schemas.microsoft.com/office/powerpoint/2010/main" val="72843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A3B60D1-6E6C-4C81-8268-76FC416809E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2449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3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A3B60D1-6E6C-4C81-8268-76FC41680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FB77F7E-7967-4C8B-8A89-407FA12188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03809"/>
            <a:ext cx="8912772" cy="620200"/>
          </a:xfrm>
        </p:spPr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 – Background</a:t>
            </a:r>
            <a:endParaRPr lang="en-US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499A24-B34E-4C4C-8644-08B300348F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algn="ctr">
              <a:spcAft>
                <a:spcPts val="0"/>
              </a:spcAft>
            </a:pPr>
            <a:r>
              <a:rPr lang="en-US" sz="3000">
                <a:latin typeface="Roboto" panose="02000000000000000000" pitchFamily="2" charset="0"/>
              </a:rPr>
              <a:t>Regression Output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99F931-96D3-4C85-9004-3DE7DF57B5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b"/>
          <a:lstStyle/>
          <a:p>
            <a:pPr algn="ctr">
              <a:spcAft>
                <a:spcPts val="0"/>
              </a:spcAft>
            </a:pPr>
            <a:r>
              <a:rPr lang="en-US" sz="2800">
                <a:latin typeface="Roboto" panose="02000000000000000000" pitchFamily="2" charset="0"/>
              </a:rPr>
              <a:t>Regression Plot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14" name="Content Placeholder 13" descr="Table&#10;&#10;Description automatically generated">
            <a:extLst>
              <a:ext uri="{FF2B5EF4-FFF2-40B4-BE49-F238E27FC236}">
                <a16:creationId xmlns:a16="http://schemas.microsoft.com/office/drawing/2014/main" id="{38146B6C-8C19-47CB-BF13-1322265EB4EF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2272910"/>
            <a:ext cx="5192114" cy="2312177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58211F4-1E6C-413E-A11A-AF553D8BE8C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455292" y="4915875"/>
            <a:ext cx="4864650" cy="938273"/>
          </a:xfrm>
        </p:spPr>
        <p:txBody>
          <a:bodyPr/>
          <a:lstStyle/>
          <a:p>
            <a:r>
              <a:rPr lang="en-US" dirty="0"/>
              <a:t>Commands required to plot the regression:</a:t>
            </a:r>
          </a:p>
          <a:p>
            <a:pPr lvl="1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predict</a:t>
            </a:r>
            <a:r>
              <a:rPr lang="en-US" b="1" dirty="0"/>
              <a:t> </a:t>
            </a:r>
            <a:r>
              <a:rPr lang="en-US" b="1" dirty="0" err="1"/>
              <a:t>yhat</a:t>
            </a:r>
            <a:r>
              <a:rPr lang="en-US" b="1" dirty="0"/>
              <a:t> </a:t>
            </a:r>
            <a:r>
              <a:rPr lang="en-US" dirty="0"/>
              <a:t>(right after running the regression)</a:t>
            </a:r>
          </a:p>
          <a:p>
            <a:pPr lvl="1"/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</a:t>
            </a:r>
            <a:r>
              <a:rPr lang="en-US" b="1" dirty="0"/>
              <a:t> </a:t>
            </a:r>
            <a:r>
              <a:rPr lang="en-US" b="1" dirty="0" err="1"/>
              <a:t>yhat</a:t>
            </a:r>
            <a:r>
              <a:rPr lang="en-US" b="1" dirty="0"/>
              <a:t> y x, connect(l .) symbol(</a:t>
            </a:r>
            <a:r>
              <a:rPr lang="en-US" b="1" dirty="0" err="1"/>
              <a:t>i</a:t>
            </a:r>
            <a:r>
              <a:rPr lang="en-US" b="1" dirty="0"/>
              <a:t> 0)</a:t>
            </a:r>
          </a:p>
          <a:p>
            <a:r>
              <a:rPr lang="en-US" dirty="0"/>
              <a:t>We will now regress </a:t>
            </a:r>
            <a:r>
              <a:rPr lang="en-US" i="1" dirty="0"/>
              <a:t>Rep </a:t>
            </a:r>
            <a:r>
              <a:rPr lang="en-US" dirty="0"/>
              <a:t>binary variable on % of college educated to see the relationship</a:t>
            </a:r>
          </a:p>
        </p:txBody>
      </p:sp>
      <p:sp>
        <p:nvSpPr>
          <p:cNvPr id="55" name="Content Placeholder 15">
            <a:extLst>
              <a:ext uri="{FF2B5EF4-FFF2-40B4-BE49-F238E27FC236}">
                <a16:creationId xmlns:a16="http://schemas.microsoft.com/office/drawing/2014/main" id="{39677A53-883E-45B2-B448-F4C9950892E6}"/>
              </a:ext>
            </a:extLst>
          </p:cNvPr>
          <p:cNvSpPr txBox="1">
            <a:spLocks/>
          </p:cNvSpPr>
          <p:nvPr/>
        </p:nvSpPr>
        <p:spPr>
          <a:xfrm>
            <a:off x="863600" y="4901942"/>
            <a:ext cx="4864650" cy="938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34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1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04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8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 </a:t>
            </a:r>
            <a:r>
              <a:rPr lang="en-US" dirty="0"/>
              <a:t>is 0.9692, meaning that </a:t>
            </a:r>
            <a:r>
              <a:rPr lang="en-US" b="1" dirty="0"/>
              <a:t>96.92% </a:t>
            </a:r>
            <a:r>
              <a:rPr lang="en-US" dirty="0"/>
              <a:t>of variation is explained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is squared value of correlation coefficient that we saw earlier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5341AE24-F7F6-418D-BA1C-BE1599DBB4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48" y="2174767"/>
            <a:ext cx="3449138" cy="25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1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7116B4-7CB7-45B2-B96A-A8CB0311E9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90027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D32429-B075-4CE6-B0CB-70B17968A74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</a:t>
            </a:r>
            <a:r>
              <a:rPr lang="en-US" dirty="0">
                <a:latin typeface="+mn-lt"/>
                <a:cs typeface="Calibri Light"/>
              </a:rPr>
              <a:t> – Simple Regression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BE379E50-31CE-4444-8E84-FEE68DDDA8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</p:spPr>
            <p:txBody>
              <a:bodyPr anchor="ctr"/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This is a simple linear regression model,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𝑹𝒆𝒑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685213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 dirty="0">
                    <a:latin typeface="Roboto" panose="02000000000000000000" pitchFamily="2" charset="0"/>
                  </a:rPr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We can see from </a:t>
                </a:r>
                <a:r>
                  <a:rPr lang="en-US" sz="1800" i="1" dirty="0">
                    <a:latin typeface="Roboto" panose="02000000000000000000" pitchFamily="2" charset="0"/>
                  </a:rPr>
                  <a:t>R</a:t>
                </a:r>
                <a:r>
                  <a:rPr lang="en-US" sz="1800" i="1" baseline="30000" dirty="0">
                    <a:latin typeface="Roboto" panose="02000000000000000000" pitchFamily="2" charset="0"/>
                  </a:rPr>
                  <a:t>2</a:t>
                </a:r>
                <a:r>
                  <a:rPr lang="en-US" sz="1800" dirty="0">
                    <a:latin typeface="Roboto" panose="02000000000000000000" pitchFamily="2" charset="0"/>
                  </a:rPr>
                  <a:t> that there is a lot of room to improve (82.85% of variation is still not explained)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Let’s try to add more explanatory (independent) variables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We can also see that coefficient of the % of college graduates is statistically significant</a:t>
                </a:r>
                <a:br>
                  <a:rPr lang="en-US" sz="2000" dirty="0">
                    <a:latin typeface="Roboto" panose="02000000000000000000" pitchFamily="2" charset="0"/>
                  </a:rPr>
                </a:br>
                <a:r>
                  <a:rPr lang="en-US" sz="2000" dirty="0">
                    <a:latin typeface="Roboto" panose="02000000000000000000" pitchFamily="2" charset="0"/>
                  </a:rPr>
                  <a:t>(</a:t>
                </a:r>
                <a:r>
                  <a:rPr lang="en-US" sz="2000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large </a:t>
                </a:r>
                <a:r>
                  <a:rPr lang="en-US" sz="2000" i="1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t</a:t>
                </a:r>
                <a:r>
                  <a:rPr lang="en-US" sz="2000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-statistics / low </a:t>
                </a:r>
                <a:r>
                  <a:rPr lang="en-US" sz="2000" i="1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p</a:t>
                </a:r>
                <a:r>
                  <a:rPr lang="en-US" sz="2000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-value</a:t>
                </a:r>
                <a:r>
                  <a:rPr lang="en-US" sz="2000" dirty="0">
                    <a:latin typeface="Roboto" panose="02000000000000000000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BE379E50-31CE-4444-8E84-FEE68DDDA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  <a:blipFill>
                <a:blip r:embed="rId9"/>
                <a:stretch>
                  <a:fillRect l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2B631935-3308-4D14-8FE8-5970243D1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5"/>
          <a:stretch/>
        </p:blipFill>
        <p:spPr>
          <a:xfrm>
            <a:off x="614363" y="1338596"/>
            <a:ext cx="5519737" cy="2422384"/>
          </a:xfrm>
        </p:spPr>
      </p:pic>
      <p:pic>
        <p:nvPicPr>
          <p:cNvPr id="34" name="Content Placeholder 7">
            <a:extLst>
              <a:ext uri="{FF2B5EF4-FFF2-40B4-BE49-F238E27FC236}">
                <a16:creationId xmlns:a16="http://schemas.microsoft.com/office/drawing/2014/main" id="{C0A8AC7B-41A0-4771-A1E9-9984898F7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11" y="1338596"/>
            <a:ext cx="3330778" cy="242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50134-3B93-B142-A450-DAED223AF1A1}"/>
              </a:ext>
            </a:extLst>
          </p:cNvPr>
          <p:cNvSpPr/>
          <p:nvPr/>
        </p:nvSpPr>
        <p:spPr>
          <a:xfrm>
            <a:off x="3261673" y="3299380"/>
            <a:ext cx="1131217" cy="377073"/>
          </a:xfrm>
          <a:prstGeom prst="rect">
            <a:avLst/>
          </a:prstGeom>
          <a:noFill/>
          <a:ln w="19050">
            <a:solidFill>
              <a:srgbClr val="939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67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F65ADC-23A8-4015-B177-649EB113B2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883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5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DB393A7-8301-47CA-9FCA-9664FB3CA2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</a:t>
            </a:r>
            <a:r>
              <a:rPr lang="en-US" dirty="0">
                <a:latin typeface="+mn-lt"/>
                <a:cs typeface="Calibri Light"/>
              </a:rPr>
              <a:t>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001F89D-0AF9-46D5-8402-212EEBA1AE3E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Take a look at a correlation between % of residents with bachelor’s degree and those with high school diploma (</a:t>
            </a:r>
            <a:r>
              <a:rPr lang="en-US" sz="2000" b="1" i="1" dirty="0">
                <a:latin typeface="Roboto" panose="02000000000000000000" pitchFamily="2" charset="0"/>
              </a:rPr>
              <a:t>edu635213</a:t>
            </a:r>
            <a:r>
              <a:rPr lang="en-US" sz="2000" dirty="0">
                <a:latin typeface="Roboto" panose="02000000000000000000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Roboto" panose="02000000000000000000" pitchFamily="2" charset="0"/>
              </a:rPr>
              <a:t>Rules of Thumb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No linear relationship = 0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Perfect linear relationship = ±1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Weak linear relationship = | 0 – 0.3 |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Moderate linear relationship = |0.3 – 0.7|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Strong linear relationship = |0.7 – 1.0|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Generally, adding two or more variables with </a:t>
            </a:r>
            <a:r>
              <a:rPr lang="en-US" sz="2000" i="1" dirty="0">
                <a:latin typeface="Roboto" panose="02000000000000000000" pitchFamily="2" charset="0"/>
              </a:rPr>
              <a:t>R</a:t>
            </a:r>
            <a:r>
              <a:rPr lang="en-US" sz="2000" dirty="0">
                <a:latin typeface="Roboto" panose="02000000000000000000" pitchFamily="2" charset="0"/>
              </a:rPr>
              <a:t> &lt; 0.7 does not increase a presence of </a:t>
            </a:r>
            <a:r>
              <a:rPr lang="en-US" sz="2000" i="1" dirty="0">
                <a:latin typeface="Roboto" panose="02000000000000000000" pitchFamily="2" charset="0"/>
              </a:rPr>
              <a:t>Multicollinearity</a:t>
            </a:r>
            <a:endParaRPr lang="en-US" sz="1600" i="1" dirty="0">
              <a:latin typeface="Roboto" panose="02000000000000000000" pitchFamily="2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D3FDCF9-AB2A-48BF-88D6-4D08D49AB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3" y="2312714"/>
            <a:ext cx="4830509" cy="24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3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3EAD8C1-01F6-4DC6-9435-17D08526DC9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77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4EBABCD-43E4-4B65-A1FB-51B1D9ED6C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F2ED03-3EB7-4A62-8D8B-E56862CBE8B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35B06AF7-2811-45F4-B188-DC0A60F370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7C4E3B4E-ED22-4911-AEE1-5A3B14EE136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9311C8F0-49E3-4FE4-8423-484A0755AD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4CAAA28D-690D-4D2C-ABD2-CB8A65650FE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E2A96859-9E28-4167-9E70-859844F5707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5FF2CA71-5968-4623-91EF-14E42F41E4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61EA6CEC-A44F-46A7-B5FE-7AFAC34ADC9D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C765BC2C-12A5-474F-9566-B7D8276DEC5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7D2CCB2D-2AC2-469C-986A-E51C95920FFD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5F7B8134-D345-4384-8006-578A56F8DF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D91F68F6-1545-45F1-9664-0AB3A6DFD7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DD8453A8-092E-421A-B8AA-88A5044F99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475DD178-E65D-492E-B075-61449A6256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90662F0D-47AC-4881-8DCA-B7FF3A17F6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2AAFB45D-96F9-4D4F-9506-1543F9316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DC99A17D-1ACE-4D66-9ED6-B0A5B8D0FE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479067D8-E75C-4033-B32F-259CB59B9B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58AC4C43-D60B-44FE-B730-767512320C4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F4069DC8-D5B6-4131-856E-BECFC225340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B30E6C61-3FAC-4E0F-820E-4ED19AC662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401BE80D-68C5-49D0-952E-21483AEE02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7B5C57F0-2688-4728-9D0C-008FD0FC6D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65FB98BE-2CD2-46A6-A354-031BD1EFAD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68385878-08B9-4441-ABF9-97C079152C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461D4E50-CE06-4AA4-8452-23FD394A33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A5DE66A3-9172-48BB-976B-88A5E6DAC5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9FE56CB3-10A2-4AE2-8652-0945DCD273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EA207413-6348-4F6C-B095-A453B6967DF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33">
                <a:extLst>
                  <a:ext uri="{FF2B5EF4-FFF2-40B4-BE49-F238E27FC236}">
                    <a16:creationId xmlns:a16="http://schemas.microsoft.com/office/drawing/2014/main" id="{0FAFF7C5-A6AC-4C65-A4FB-B0271F3723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</p:spPr>
            <p:txBody>
              <a:bodyPr anchor="ctr"/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This is a multiple linear regression model,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685213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635213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 dirty="0">
                    <a:latin typeface="Roboto" panose="02000000000000000000" pitchFamily="2" charset="0"/>
                  </a:rPr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There is a recognizable improvement from the model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Also, notice that the coefficients have low </a:t>
                </a:r>
                <a:r>
                  <a:rPr lang="en-US" sz="1800" i="1" dirty="0">
                    <a:latin typeface="Roboto" panose="02000000000000000000" pitchFamily="2" charset="0"/>
                  </a:rPr>
                  <a:t>p</a:t>
                </a:r>
                <a:r>
                  <a:rPr lang="en-US" sz="1800" dirty="0">
                    <a:latin typeface="Roboto" panose="02000000000000000000" pitchFamily="2" charset="0"/>
                  </a:rPr>
                  <a:t>-values</a:t>
                </a:r>
                <a:endParaRPr lang="en-US" sz="2000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5" name="Content Placeholder 33">
                <a:extLst>
                  <a:ext uri="{FF2B5EF4-FFF2-40B4-BE49-F238E27FC236}">
                    <a16:creationId xmlns:a16="http://schemas.microsoft.com/office/drawing/2014/main" id="{0FAFF7C5-A6AC-4C65-A4FB-B0271F37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  <a:blipFill>
                <a:blip r:embed="rId8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35" descr="Table&#10;&#10;Description automatically generated">
            <a:extLst>
              <a:ext uri="{FF2B5EF4-FFF2-40B4-BE49-F238E27FC236}">
                <a16:creationId xmlns:a16="http://schemas.microsoft.com/office/drawing/2014/main" id="{29EA9C2D-C08A-8B4E-A6B2-1BCF94A86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"/>
          <a:stretch/>
        </p:blipFill>
        <p:spPr>
          <a:xfrm>
            <a:off x="713624" y="1368392"/>
            <a:ext cx="5352328" cy="24460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B74BA-43D5-C74C-992B-6FD1E2F270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69" y="1255410"/>
            <a:ext cx="3674031" cy="26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B84F5DB-BE1B-4CFC-9868-E815497E0F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8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B84F5DB-BE1B-4CFC-9868-E815497E0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8B77F3D-3C34-4981-9CF8-B18DBB53D2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AD93F8-7461-4819-BD19-BFD7E3147A4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6923A4D-7B93-410D-B8C6-F8F36A20681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31D7650-9E45-4246-95DE-AEEB83430A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2343B0D2-842A-44B8-AC49-3A1C62CA1A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C9732DA2-BD82-4404-A345-1DF752958F5B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590B8E58-9942-4509-AB49-461DC59C15C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9B9732B1-D193-45CB-AA5E-7388F3D476E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AF968AF3-1CA5-48B7-B48D-BA3295D74F1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48C954F6-423E-4E1C-B3FA-B030AF151E51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CC115012-EBEF-4ED3-B6C4-2FF51AADB6C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2627801F-9470-4012-8514-AF3A994A64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6842A087-DBF7-49FD-B83F-7D1C1906BF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DC8B336-8BA0-443F-9996-27E3908845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96BF30E-B396-40B6-B445-1E2FA9A373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8A7A3BDC-95F1-418B-BF49-3E13591C8EA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6B20A9DA-BC09-4FE6-8AA2-CB5C9DEF796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E3CAEE2A-2772-4CC7-94BA-7A9379094E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7850469B-9C8A-42A3-80CD-6BADEA1FE6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25C6527-2943-4A2C-84F6-460CD126D1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944B132C-EFC2-4F7F-80A2-70A23AC40E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1B6BCECC-CFE9-471E-B7B0-8DEAE68FBA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6520A193-B8CC-4C20-987A-C7C6F2D646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606F1223-12BE-4036-89C1-B0B5E6D078E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618CF6A-D64D-4054-8DBF-B964C03924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B2B2C4DF-D60D-4CC8-9A16-3280FB4060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687DC88F-C670-4A05-BD4D-C1E4A78672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EA69E9C-0F15-4A71-B8B0-55B2FD65E2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440D3D9C-E0E1-478B-B5DE-01438AD338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57FE2862-174F-4D9C-8111-5559B8F439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1F4573E-0EE6-4D21-83A1-57A20BC09954}"/>
              </a:ext>
            </a:extLst>
          </p:cNvPr>
          <p:cNvSpPr txBox="1">
            <a:spLocks/>
          </p:cNvSpPr>
          <p:nvPr/>
        </p:nvSpPr>
        <p:spPr>
          <a:xfrm>
            <a:off x="730102" y="1207805"/>
            <a:ext cx="5295037" cy="44423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Our final model exhibits relatively high performance with coefficients statistically significant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Adjusted R-Squared: 0.4324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Each coefficient represents a percentage point difference on selecting Trump by a unit change in the variable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(e.g., having </a:t>
            </a:r>
            <a:r>
              <a:rPr lang="en-US" sz="1800" b="1" u="sng" dirty="0">
                <a:latin typeface="Roboto" panose="02000000000000000000" pitchFamily="2" charset="0"/>
              </a:rPr>
              <a:t>1% higher proportion</a:t>
            </a:r>
            <a:r>
              <a:rPr lang="en-US" sz="1800" dirty="0">
                <a:latin typeface="Roboto" panose="02000000000000000000" pitchFamily="2" charset="0"/>
              </a:rPr>
              <a:t> of </a:t>
            </a:r>
            <a:r>
              <a:rPr lang="en-US" sz="1800" i="1" dirty="0">
                <a:latin typeface="Roboto" panose="02000000000000000000" pitchFamily="2" charset="0"/>
              </a:rPr>
              <a:t>Persons under 18 years</a:t>
            </a:r>
            <a:r>
              <a:rPr lang="en-US" sz="1800" dirty="0">
                <a:latin typeface="Roboto" panose="02000000000000000000" pitchFamily="2" charset="0"/>
              </a:rPr>
              <a:t> lead to </a:t>
            </a:r>
            <a:r>
              <a:rPr lang="en-US" sz="1800" b="1" u="sng" dirty="0">
                <a:latin typeface="Roboto" panose="02000000000000000000" pitchFamily="2" charset="0"/>
              </a:rPr>
              <a:t>1.66 </a:t>
            </a:r>
            <a:r>
              <a:rPr lang="en-US" sz="1800" b="1" u="sng" dirty="0" err="1">
                <a:latin typeface="Roboto" panose="02000000000000000000" pitchFamily="2" charset="0"/>
              </a:rPr>
              <a:t>p.p</a:t>
            </a:r>
            <a:r>
              <a:rPr lang="en-US" sz="1800" b="1" u="sng" dirty="0">
                <a:latin typeface="Roboto" panose="02000000000000000000" pitchFamily="2" charset="0"/>
              </a:rPr>
              <a:t> increase</a:t>
            </a:r>
            <a:r>
              <a:rPr lang="en-US" sz="1800" dirty="0">
                <a:latin typeface="Roboto" panose="02000000000000000000" pitchFamily="2" charset="0"/>
              </a:rPr>
              <a:t> in chances of </a:t>
            </a:r>
            <a:r>
              <a:rPr lang="en-US" sz="1800" i="1" dirty="0">
                <a:latin typeface="Roboto" panose="02000000000000000000" pitchFamily="2" charset="0"/>
              </a:rPr>
              <a:t>selecting Trump</a:t>
            </a:r>
            <a:r>
              <a:rPr lang="en-US" sz="1800" dirty="0">
                <a:latin typeface="Roboto" panose="02000000000000000000" pitchFamily="2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BONUS: Instead of Linear Regression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model, what can we use to address this </a:t>
            </a:r>
            <a:r>
              <a:rPr lang="en-US" sz="2000" i="1" dirty="0">
                <a:latin typeface="Roboto" panose="02000000000000000000" pitchFamily="2" charset="0"/>
              </a:rPr>
              <a:t>classification problem</a:t>
            </a:r>
            <a:r>
              <a:rPr lang="en-US" sz="2000" dirty="0">
                <a:latin typeface="Roboto" panose="02000000000000000000" pitchFamily="2" charset="0"/>
              </a:rPr>
              <a:t>?</a:t>
            </a:r>
          </a:p>
        </p:txBody>
      </p:sp>
      <p:pic>
        <p:nvPicPr>
          <p:cNvPr id="64" name="Picture 63" descr="Table&#10;&#10;Description automatically generated">
            <a:extLst>
              <a:ext uri="{FF2B5EF4-FFF2-40B4-BE49-F238E27FC236}">
                <a16:creationId xmlns:a16="http://schemas.microsoft.com/office/drawing/2014/main" id="{70BBA544-DC70-BC4E-9501-C877C0803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25" y="1921867"/>
            <a:ext cx="5386829" cy="30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89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B84F5DB-BE1B-4CFC-9868-E815497E0F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8417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8B77F3D-3C34-4981-9CF8-B18DBB53D2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Logistic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AD93F8-7461-4819-BD19-BFD7E3147A4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6923A4D-7B93-410D-B8C6-F8F36A20681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31D7650-9E45-4246-95DE-AEEB83430A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2343B0D2-842A-44B8-AC49-3A1C62CA1A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C9732DA2-BD82-4404-A345-1DF752958F5B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590B8E58-9942-4509-AB49-461DC59C15C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9B9732B1-D193-45CB-AA5E-7388F3D476E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AF968AF3-1CA5-48B7-B48D-BA3295D74F1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48C954F6-423E-4E1C-B3FA-B030AF151E51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CC115012-EBEF-4ED3-B6C4-2FF51AADB6C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2627801F-9470-4012-8514-AF3A994A64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6842A087-DBF7-49FD-B83F-7D1C1906BF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DC8B336-8BA0-443F-9996-27E3908845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96BF30E-B396-40B6-B445-1E2FA9A373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8A7A3BDC-95F1-418B-BF49-3E13591C8EA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6B20A9DA-BC09-4FE6-8AA2-CB5C9DEF796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E3CAEE2A-2772-4CC7-94BA-7A9379094E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7850469B-9C8A-42A3-80CD-6BADEA1FE6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25C6527-2943-4A2C-84F6-460CD126D1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944B132C-EFC2-4F7F-80A2-70A23AC40E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1B6BCECC-CFE9-471E-B7B0-8DEAE68FBA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6520A193-B8CC-4C20-987A-C7C6F2D646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606F1223-12BE-4036-89C1-B0B5E6D078E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618CF6A-D64D-4054-8DBF-B964C03924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B2B2C4DF-D60D-4CC8-9A16-3280FB4060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687DC88F-C670-4A05-BD4D-C1E4A78672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EA69E9C-0F15-4A71-B8B0-55B2FD65E2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440D3D9C-E0E1-478B-B5DE-01438AD338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57FE2862-174F-4D9C-8111-5559B8F439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F4573E-0EE6-4D21-83A1-57A20BC099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102" y="1207805"/>
                <a:ext cx="5295037" cy="4442386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1600" b="1" dirty="0">
                    <a:latin typeface="Roboto" panose="02000000000000000000" pitchFamily="2" charset="0"/>
                  </a:rPr>
                  <a:t>Logistic Regression</a:t>
                </a:r>
                <a:r>
                  <a:rPr lang="en-US" sz="1600" dirty="0">
                    <a:latin typeface="Roboto" panose="02000000000000000000" pitchFamily="2" charset="0"/>
                  </a:rPr>
                  <a:t>: a binary classification model, with 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latin typeface="Roboto" panose="02000000000000000000" pitchFamily="2" charset="0"/>
                  </a:rPr>
                  <a:t> range, that outputs probability of an observation to be either of the binary values, using:</a:t>
                </a:r>
                <a:br>
                  <a:rPr lang="en-US" sz="1600" dirty="0">
                    <a:latin typeface="Roboto" panose="02000000000000000000" pitchFamily="2" charset="0"/>
                  </a:rPr>
                </a:br>
                <a:br>
                  <a:rPr lang="en-US" sz="1000" dirty="0">
                    <a:latin typeface="Roboto" panose="02000000000000000000" pitchFamily="2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endParaRPr lang="en-US" sz="1600" b="1" dirty="0">
                  <a:latin typeface="Roboto" panose="02000000000000000000" pitchFamily="2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1600" i="1" dirty="0">
                    <a:latin typeface="Roboto" panose="02000000000000000000" pitchFamily="2" charset="0"/>
                  </a:rPr>
                  <a:t>Utilizes Maximum Likelihood Estimation (MLE)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i="1" dirty="0">
                    <a:latin typeface="Roboto" panose="02000000000000000000" pitchFamily="2" charset="0"/>
                  </a:rPr>
                  <a:t>Good for analyzing binary variables since it is bound between 0 and 1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i="1" dirty="0">
                    <a:latin typeface="Roboto" panose="02000000000000000000" pitchFamily="2" charset="0"/>
                  </a:rPr>
                  <a:t>Coefficients: </a:t>
                </a:r>
                <a:r>
                  <a:rPr lang="en-US" sz="1600" dirty="0">
                    <a:latin typeface="Roboto" panose="02000000000000000000" pitchFamily="2" charset="0"/>
                  </a:rPr>
                  <a:t>the expected change in log odds for one-unit increase in one of the independent variables (all held constant)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dirty="0">
                    <a:latin typeface="Roboto" panose="02000000000000000000" pitchFamily="2" charset="0"/>
                  </a:rPr>
                  <a:t>Can be used as a prediction model or as a model for Propensity Score Matching in experimental designs</a:t>
                </a: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F4573E-0EE6-4D21-83A1-57A20BC0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02" y="1207805"/>
                <a:ext cx="5295037" cy="4442386"/>
              </a:xfrm>
              <a:prstGeom prst="rect">
                <a:avLst/>
              </a:prstGeom>
              <a:blipFill>
                <a:blip r:embed="rId8"/>
                <a:stretch>
                  <a:fillRect l="-1675" r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Content Placeholder 37" descr="Table&#10;&#10;Description automatically generated">
            <a:extLst>
              <a:ext uri="{FF2B5EF4-FFF2-40B4-BE49-F238E27FC236}">
                <a16:creationId xmlns:a16="http://schemas.microsoft.com/office/drawing/2014/main" id="{7C063D23-B9E9-6D40-AB35-B285D9928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93" y="1598921"/>
            <a:ext cx="5098358" cy="3660153"/>
          </a:xfrm>
        </p:spPr>
      </p:pic>
    </p:spTree>
    <p:extLst>
      <p:ext uri="{BB962C8B-B14F-4D97-AF65-F5344CB8AC3E}">
        <p14:creationId xmlns:p14="http://schemas.microsoft.com/office/powerpoint/2010/main" val="89262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3EC82BB-5DAC-4158-8FFE-A870C6CC8D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23290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E06D5F-7386-47CC-B0BB-7FDA52B634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Histogram of </a:t>
            </a:r>
            <a:r>
              <a:rPr kumimoji="0" lang="en-US" b="1" i="1" u="none" strike="noStrike" kern="1200" cap="none" spc="0" normalizeH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INC910213</a:t>
            </a:r>
            <a:endParaRPr kumimoji="0" lang="en-US" b="1" i="0" u="none" strike="noStrike" kern="1200" cap="none" spc="0" normalizeH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9627330C-2D8F-44C8-A14A-681CC3B861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bIns="27432"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Regression Plot of Simple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Linear Regression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96" name="Content Placeholder 70">
            <a:extLst>
              <a:ext uri="{FF2B5EF4-FFF2-40B4-BE49-F238E27FC236}">
                <a16:creationId xmlns:a16="http://schemas.microsoft.com/office/drawing/2014/main" id="{8B0F0B2F-7A8D-46D0-AB61-53BE0A130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40209"/>
            <a:ext cx="4197538" cy="3052755"/>
          </a:xfrm>
          <a:prstGeom prst="rect">
            <a:avLst/>
          </a:prstGeom>
        </p:spPr>
      </p:pic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98" name="AutoShape 2">
            <a:extLst>
              <a:ext uri="{FF2B5EF4-FFF2-40B4-BE49-F238E27FC236}">
                <a16:creationId xmlns:a16="http://schemas.microsoft.com/office/drawing/2014/main" id="{0813AC6F-8228-46DB-8B57-77722327D8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878EC4-3EE5-4E0B-AC11-1E19F5A66E35}"/>
              </a:ext>
            </a:extLst>
          </p:cNvPr>
          <p:cNvSpPr txBox="1"/>
          <p:nvPr/>
        </p:nvSpPr>
        <p:spPr>
          <a:xfrm>
            <a:off x="1713423" y="5575313"/>
            <a:ext cx="3100208" cy="29854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dirty="0">
                <a:solidFill>
                  <a:schemeClr val="bg1"/>
                </a:solidFill>
              </a:rPr>
              <a:t>Command: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hist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inc910213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5E5F2A-24FE-4786-B074-EC1149E4497D}"/>
              </a:ext>
            </a:extLst>
          </p:cNvPr>
          <p:cNvSpPr txBox="1"/>
          <p:nvPr/>
        </p:nvSpPr>
        <p:spPr>
          <a:xfrm>
            <a:off x="6747126" y="5470668"/>
            <a:ext cx="428097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yhat_ex</a:t>
            </a:r>
            <a:r>
              <a:rPr lang="en-US" b="1" dirty="0">
                <a:solidFill>
                  <a:schemeClr val="bg2"/>
                </a:solidFill>
              </a:rPr>
              <a:t> sbo001207 pst045214, connect(l .) symbol(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0)</a:t>
            </a:r>
          </a:p>
        </p:txBody>
      </p:sp>
      <p:pic>
        <p:nvPicPr>
          <p:cNvPr id="63" name="Content Placeholder 12">
            <a:extLst>
              <a:ext uri="{FF2B5EF4-FFF2-40B4-BE49-F238E27FC236}">
                <a16:creationId xmlns:a16="http://schemas.microsoft.com/office/drawing/2014/main" id="{B8ED83E0-4912-3347-B163-14E79BF8B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7" y="1940209"/>
            <a:ext cx="4197537" cy="3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0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C32E2ED-0F97-4A4C-99A3-4693FC1850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94742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7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8E902C2-8F9C-4EF3-B17C-38E465F40C5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64" name="Content Placeholder 9">
            <a:extLst>
              <a:ext uri="{FF2B5EF4-FFF2-40B4-BE49-F238E27FC236}">
                <a16:creationId xmlns:a16="http://schemas.microsoft.com/office/drawing/2014/main" id="{20D16767-9281-49E8-B718-3EA5A4934995}"/>
              </a:ext>
            </a:extLst>
          </p:cNvPr>
          <p:cNvPicPr>
            <a:picLocks noGrp="1" noChangeAspect="1"/>
          </p:cNvPicPr>
          <p:nvPr>
            <p:ph sz="half" idx="1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7" y="1940208"/>
            <a:ext cx="4197537" cy="3052754"/>
          </a:xfrm>
          <a:prstGeom prst="rect">
            <a:avLst/>
          </a:prstGeom>
        </p:spPr>
      </p:pic>
      <p:pic>
        <p:nvPicPr>
          <p:cNvPr id="63" name="Content Placeholder 7">
            <a:extLst>
              <a:ext uri="{FF2B5EF4-FFF2-40B4-BE49-F238E27FC236}">
                <a16:creationId xmlns:a16="http://schemas.microsoft.com/office/drawing/2014/main" id="{391A417A-CB64-4BFF-905C-358B9AF76853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40208"/>
            <a:ext cx="4197538" cy="3052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Linear Regression Plot</a:t>
            </a:r>
            <a:endParaRPr kumimoji="0" lang="en-US" b="1" i="0" u="none" strike="noStrike" kern="1200" cap="none" spc="0" normalizeH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9627330C-2D8F-44C8-A14A-681CC3B861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bIns="27432"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Regression Plot of Simple Logistic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Regression (Logit)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98" name="AutoShape 2">
            <a:extLst>
              <a:ext uri="{FF2B5EF4-FFF2-40B4-BE49-F238E27FC236}">
                <a16:creationId xmlns:a16="http://schemas.microsoft.com/office/drawing/2014/main" id="{0813AC6F-8228-46DB-8B57-77722327D8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5E5F2A-24FE-4786-B074-EC1149E4497D}"/>
              </a:ext>
            </a:extLst>
          </p:cNvPr>
          <p:cNvSpPr txBox="1"/>
          <p:nvPr/>
        </p:nvSpPr>
        <p:spPr>
          <a:xfrm>
            <a:off x="6710173" y="5470668"/>
            <a:ext cx="4354883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err="1">
                <a:solidFill>
                  <a:schemeClr val="bg2"/>
                </a:solidFill>
              </a:rPr>
              <a:t>yhat_logit</a:t>
            </a:r>
            <a:r>
              <a:rPr lang="en-US" b="1">
                <a:solidFill>
                  <a:schemeClr val="bg2"/>
                </a:solidFill>
              </a:rPr>
              <a:t> rep edu685213,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connect(l 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) </a:t>
            </a:r>
            <a:r>
              <a:rPr lang="en-US" b="1" err="1">
                <a:solidFill>
                  <a:schemeClr val="bg2"/>
                </a:solidFill>
              </a:rPr>
              <a:t>msymbol</a:t>
            </a:r>
            <a:r>
              <a:rPr lang="en-US" b="1">
                <a:solidFill>
                  <a:schemeClr val="bg2"/>
                </a:solidFill>
              </a:rPr>
              <a:t>(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 0) sort </a:t>
            </a:r>
            <a:r>
              <a:rPr lang="en-US" b="1" err="1">
                <a:solidFill>
                  <a:schemeClr val="bg2"/>
                </a:solidFill>
              </a:rPr>
              <a:t>ylabel</a:t>
            </a:r>
            <a:r>
              <a:rPr lang="en-US" b="1">
                <a:solidFill>
                  <a:schemeClr val="bg2"/>
                </a:solidFill>
              </a:rPr>
              <a:t>(0 1)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702FAC-92B8-462D-90A2-FC60BC4F94F3}"/>
              </a:ext>
            </a:extLst>
          </p:cNvPr>
          <p:cNvSpPr txBox="1"/>
          <p:nvPr/>
        </p:nvSpPr>
        <p:spPr>
          <a:xfrm>
            <a:off x="1057667" y="5470668"/>
            <a:ext cx="4488664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dirty="0" err="1">
                <a:solidFill>
                  <a:schemeClr val="bg2"/>
                </a:solidFill>
              </a:rPr>
              <a:t>yhat_linear</a:t>
            </a:r>
            <a:r>
              <a:rPr lang="en-US" b="1" dirty="0">
                <a:solidFill>
                  <a:schemeClr val="bg2"/>
                </a:solidFill>
              </a:rPr>
              <a:t> rep edu685213,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connect(l .) symbol(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0) sort </a:t>
            </a:r>
            <a:r>
              <a:rPr lang="en-US" b="1" dirty="0" err="1">
                <a:solidFill>
                  <a:schemeClr val="bg2"/>
                </a:solidFill>
              </a:rPr>
              <a:t>ylabel</a:t>
            </a:r>
            <a:r>
              <a:rPr lang="en-US" b="1" dirty="0">
                <a:solidFill>
                  <a:schemeClr val="bg2"/>
                </a:solidFill>
              </a:rPr>
              <a:t>(0 1)  </a:t>
            </a:r>
          </a:p>
        </p:txBody>
      </p:sp>
    </p:spTree>
    <p:extLst>
      <p:ext uri="{BB962C8B-B14F-4D97-AF65-F5344CB8AC3E}">
        <p14:creationId xmlns:p14="http://schemas.microsoft.com/office/powerpoint/2010/main" val="278237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Object 177" hidden="1">
            <a:extLst>
              <a:ext uri="{FF2B5EF4-FFF2-40B4-BE49-F238E27FC236}">
                <a16:creationId xmlns:a16="http://schemas.microsoft.com/office/drawing/2014/main" id="{33D72B3A-36F0-421B-BAA4-330245858AC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05327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think-cell Slide" r:id="rId59" imgW="359" imgH="355" progId="TCLayout.ActiveDocument.1">
                  <p:embed/>
                </p:oleObj>
              </mc:Choice>
              <mc:Fallback>
                <p:oleObj name="think-cell Slide" r:id="rId59" imgW="359" imgH="355" progId="TCLayout.ActiveDocument.1">
                  <p:embed/>
                  <p:pic>
                    <p:nvPicPr>
                      <p:cNvPr id="178" name="Object 177" hidden="1">
                        <a:extLst>
                          <a:ext uri="{FF2B5EF4-FFF2-40B4-BE49-F238E27FC236}">
                            <a16:creationId xmlns:a16="http://schemas.microsoft.com/office/drawing/2014/main" id="{33D72B3A-36F0-421B-BAA4-330245858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Rectangle 176" hidden="1">
            <a:extLst>
              <a:ext uri="{FF2B5EF4-FFF2-40B4-BE49-F238E27FC236}">
                <a16:creationId xmlns:a16="http://schemas.microsoft.com/office/drawing/2014/main" id="{9D91BF47-949E-4F23-A26D-E1EFA65AA5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Title 64">
            <a:extLst>
              <a:ext uri="{FF2B5EF4-FFF2-40B4-BE49-F238E27FC236}">
                <a16:creationId xmlns:a16="http://schemas.microsoft.com/office/drawing/2014/main" id="{27983871-09D1-4F35-9F83-7884CCE0AB19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Workshop Agenda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B45D642-C780-4EA3-BC08-DE7D97F4BA4C}"/>
              </a:ext>
            </a:extLst>
          </p:cNvPr>
          <p:cNvGrpSpPr/>
          <p:nvPr/>
        </p:nvGrpSpPr>
        <p:grpSpPr>
          <a:xfrm>
            <a:off x="614363" y="1143000"/>
            <a:ext cx="10993437" cy="3809403"/>
            <a:chOff x="614363" y="1600805"/>
            <a:chExt cx="10993437" cy="380940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0F430B-EC1D-4A45-B7DE-68A422FB37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98132" y="4992698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FE1F58-F1B8-41C7-B410-14F8EEDF14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98132" y="4512263"/>
              <a:ext cx="10509668" cy="414175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57A4F7B-79DB-4E61-8B14-170E6DED492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98132" y="402540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70CCB97-938A-4AE0-BAC1-6FEE34FFF86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98132" y="354163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B6D4ECF-EE91-4D3C-8BEE-22DF7E111A24}"/>
                </a:ext>
              </a:extLst>
            </p:cNvPr>
            <p:cNvGrpSpPr/>
            <p:nvPr/>
          </p:nvGrpSpPr>
          <p:grpSpPr>
            <a:xfrm>
              <a:off x="614363" y="1606309"/>
              <a:ext cx="10915598" cy="3803899"/>
              <a:chOff x="609605" y="1700213"/>
              <a:chExt cx="10460708" cy="364538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EF2B24F-FFDB-4BC5-B4D7-0D04D07BF59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110">
                <a:hlinkClick r:id="" action="ppaction://noaction"/>
                <a:extLst>
                  <a:ext uri="{FF2B5EF4-FFF2-40B4-BE49-F238E27FC236}">
                    <a16:creationId xmlns:a16="http://schemas.microsoft.com/office/drawing/2014/main" id="{30DA424C-13BC-4D7F-A536-CE1C84BA607C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9054938" y="494548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04:50 PM – 05:00 PM</a:t>
                </a:r>
              </a:p>
            </p:txBody>
          </p:sp>
          <p:sp>
            <p:nvSpPr>
              <p:cNvPr id="110" name="Rectangle 109">
                <a:hlinkClick r:id="" action="ppaction://noaction"/>
                <a:extLst>
                  <a:ext uri="{FF2B5EF4-FFF2-40B4-BE49-F238E27FC236}">
                    <a16:creationId xmlns:a16="http://schemas.microsoft.com/office/drawing/2014/main" id="{20DAF9D2-297E-4E79-97A2-C3659BFEF8C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719776" y="494548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108">
                <a:hlinkClick r:id="" action="ppaction://noaction"/>
                <a:extLst>
                  <a:ext uri="{FF2B5EF4-FFF2-40B4-BE49-F238E27FC236}">
                    <a16:creationId xmlns:a16="http://schemas.microsoft.com/office/drawing/2014/main" id="{3726AAC5-935B-4556-9B8C-A49A5E2D24AA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073214" y="494548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Q&amp;A</a:t>
                </a:r>
              </a:p>
            </p:txBody>
          </p:sp>
          <p:sp>
            <p:nvSpPr>
              <p:cNvPr id="108" name="Rectangle 107">
                <a:hlinkClick r:id="" action="ppaction://noaction"/>
                <a:extLst>
                  <a:ext uri="{FF2B5EF4-FFF2-40B4-BE49-F238E27FC236}">
                    <a16:creationId xmlns:a16="http://schemas.microsoft.com/office/drawing/2014/main" id="{8B543B00-6088-4CB1-8E3F-C542AEC240D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8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AAE50CF-DF75-491A-9643-ECDDA96DDA3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104">
                <a:hlinkClick r:id="" action="ppaction://noaction"/>
                <a:extLst>
                  <a:ext uri="{FF2B5EF4-FFF2-40B4-BE49-F238E27FC236}">
                    <a16:creationId xmlns:a16="http://schemas.microsoft.com/office/drawing/2014/main" id="{89257CE2-42EA-4E71-8B38-9E1FC6B25A55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9058001" y="448187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04:20 PM – 04:50 PM</a:t>
                </a:r>
              </a:p>
            </p:txBody>
          </p:sp>
          <p:sp>
            <p:nvSpPr>
              <p:cNvPr id="104" name="Rectangle 103">
                <a:hlinkClick r:id="" action="ppaction://noaction"/>
                <a:extLst>
                  <a:ext uri="{FF2B5EF4-FFF2-40B4-BE49-F238E27FC236}">
                    <a16:creationId xmlns:a16="http://schemas.microsoft.com/office/drawing/2014/main" id="{6E20D081-003E-416E-970D-EBD9648100B6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719776" y="448187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02">
                <a:hlinkClick r:id="" action="ppaction://noaction"/>
                <a:extLst>
                  <a:ext uri="{FF2B5EF4-FFF2-40B4-BE49-F238E27FC236}">
                    <a16:creationId xmlns:a16="http://schemas.microsoft.com/office/drawing/2014/main" id="{C4AC22EA-03C0-4782-8605-D3EBBA3C875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073214" y="448187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Hands-on Exercises</a:t>
                </a:r>
              </a:p>
            </p:txBody>
          </p:sp>
          <p:sp>
            <p:nvSpPr>
              <p:cNvPr id="102" name="Rectangle 101">
                <a:hlinkClick r:id="" action="ppaction://noaction"/>
                <a:extLst>
                  <a:ext uri="{FF2B5EF4-FFF2-40B4-BE49-F238E27FC236}">
                    <a16:creationId xmlns:a16="http://schemas.microsoft.com/office/drawing/2014/main" id="{A6BDD113-3210-4E2D-85CB-FEADEE78956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7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64F1A4C-01E5-4965-A323-70CEDD165AA2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98">
                <a:hlinkClick r:id="" action="ppaction://noaction"/>
                <a:extLst>
                  <a:ext uri="{FF2B5EF4-FFF2-40B4-BE49-F238E27FC236}">
                    <a16:creationId xmlns:a16="http://schemas.microsoft.com/office/drawing/2014/main" id="{6396F0A4-0E27-44EA-AF7D-9E0DBC29FF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9061750" y="401826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04:15 PM – 04:20 PM</a:t>
                </a:r>
              </a:p>
            </p:txBody>
          </p:sp>
          <p:sp>
            <p:nvSpPr>
              <p:cNvPr id="98" name="Rectangle 97">
                <a:hlinkClick r:id="" action="ppaction://noaction"/>
                <a:extLst>
                  <a:ext uri="{FF2B5EF4-FFF2-40B4-BE49-F238E27FC236}">
                    <a16:creationId xmlns:a16="http://schemas.microsoft.com/office/drawing/2014/main" id="{FFFBC844-5A9E-4D3E-8D7D-E3453D7DBBB1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5719776" y="401826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96">
                <a:hlinkClick r:id="" action="ppaction://noaction"/>
                <a:extLst>
                  <a:ext uri="{FF2B5EF4-FFF2-40B4-BE49-F238E27FC236}">
                    <a16:creationId xmlns:a16="http://schemas.microsoft.com/office/drawing/2014/main" id="{C4E9FBF7-FCC4-4823-B957-1C8CD228E59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073214" y="401826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Charts: Histogram and Scatter Plot</a:t>
                </a:r>
              </a:p>
            </p:txBody>
          </p:sp>
          <p:sp>
            <p:nvSpPr>
              <p:cNvPr id="96" name="Rectangle 95">
                <a:hlinkClick r:id="" action="ppaction://noaction"/>
                <a:extLst>
                  <a:ext uri="{FF2B5EF4-FFF2-40B4-BE49-F238E27FC236}">
                    <a16:creationId xmlns:a16="http://schemas.microsoft.com/office/drawing/2014/main" id="{C32EB014-9D29-4B34-B135-7123A0B5596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6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C381360-B0E5-4473-90F4-DBFD0DF61A34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91">
                <a:hlinkClick r:id="" action="ppaction://noaction"/>
                <a:extLst>
                  <a:ext uri="{FF2B5EF4-FFF2-40B4-BE49-F238E27FC236}">
                    <a16:creationId xmlns:a16="http://schemas.microsoft.com/office/drawing/2014/main" id="{CC8936F4-1BD4-4954-919E-B4A82B2161A1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5719776" y="355465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0">
                <a:hlinkClick r:id="" action="ppaction://noaction"/>
                <a:extLst>
                  <a:ext uri="{FF2B5EF4-FFF2-40B4-BE49-F238E27FC236}">
                    <a16:creationId xmlns:a16="http://schemas.microsoft.com/office/drawing/2014/main" id="{CEAA9E4C-0BD3-47C1-94B2-85BAA0DA34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073214" y="355465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Regression Analysis</a:t>
                </a:r>
              </a:p>
            </p:txBody>
          </p:sp>
          <p:sp>
            <p:nvSpPr>
              <p:cNvPr id="90" name="Rectangle 89">
                <a:hlinkClick r:id="" action="ppaction://noaction"/>
                <a:extLst>
                  <a:ext uri="{FF2B5EF4-FFF2-40B4-BE49-F238E27FC236}">
                    <a16:creationId xmlns:a16="http://schemas.microsoft.com/office/drawing/2014/main" id="{6DD0CDB4-24C9-40BD-969A-471DEC4D64E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5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575017B-B7DB-4D81-93AB-F80038401686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ctangle 85">
                <a:hlinkClick r:id="" action="ppaction://noaction"/>
                <a:extLst>
                  <a:ext uri="{FF2B5EF4-FFF2-40B4-BE49-F238E27FC236}">
                    <a16:creationId xmlns:a16="http://schemas.microsoft.com/office/drawing/2014/main" id="{8461E5E0-7A8F-405A-AD7B-944BE2D16B3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5719776" y="309104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84">
                <a:hlinkClick r:id="" action="ppaction://noaction"/>
                <a:extLst>
                  <a:ext uri="{FF2B5EF4-FFF2-40B4-BE49-F238E27FC236}">
                    <a16:creationId xmlns:a16="http://schemas.microsoft.com/office/drawing/2014/main" id="{AAFC0C97-A982-4E1F-8D23-9BB5D317706C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073214" y="309104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Summary Statistics</a:t>
                </a:r>
              </a:p>
            </p:txBody>
          </p:sp>
          <p:sp>
            <p:nvSpPr>
              <p:cNvPr id="84" name="Rectangle 83">
                <a:hlinkClick r:id="" action="ppaction://noaction"/>
                <a:extLst>
                  <a:ext uri="{FF2B5EF4-FFF2-40B4-BE49-F238E27FC236}">
                    <a16:creationId xmlns:a16="http://schemas.microsoft.com/office/drawing/2014/main" id="{B065BAE9-4AD3-4EA2-89D3-CA5B454BB491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9778AC7-4563-4267-9C8D-C8686EA9D0E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Rectangle 79">
                <a:hlinkClick r:id="" action="ppaction://noaction"/>
                <a:extLst>
                  <a:ext uri="{FF2B5EF4-FFF2-40B4-BE49-F238E27FC236}">
                    <a16:creationId xmlns:a16="http://schemas.microsoft.com/office/drawing/2014/main" id="{04CA117E-0B11-4033-97F8-5BA3EB8B705B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5719776" y="262743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>
                <a:hlinkClick r:id="" action="ppaction://noaction"/>
                <a:extLst>
                  <a:ext uri="{FF2B5EF4-FFF2-40B4-BE49-F238E27FC236}">
                    <a16:creationId xmlns:a16="http://schemas.microsoft.com/office/drawing/2014/main" id="{11DDA232-126D-46DC-8809-BBBC8CFCD956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1073214" y="262743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Define Data</a:t>
                </a:r>
              </a:p>
            </p:txBody>
          </p:sp>
          <p:sp>
            <p:nvSpPr>
              <p:cNvPr id="78" name="Rectangle 77">
                <a:hlinkClick r:id="" action="ppaction://noaction"/>
                <a:extLst>
                  <a:ext uri="{FF2B5EF4-FFF2-40B4-BE49-F238E27FC236}">
                    <a16:creationId xmlns:a16="http://schemas.microsoft.com/office/drawing/2014/main" id="{BFE85829-255D-4B1B-AC64-553B0F8F276E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7ECA4CD-FA8C-433C-BCFF-ADFBC6236E4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609605" y="216382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73">
                <a:hlinkClick r:id="" action="ppaction://noaction"/>
                <a:extLst>
                  <a:ext uri="{FF2B5EF4-FFF2-40B4-BE49-F238E27FC236}">
                    <a16:creationId xmlns:a16="http://schemas.microsoft.com/office/drawing/2014/main" id="{3B39DF30-DAA7-46CE-9D46-FB6BAF44018B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719776" y="216382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72">
                <a:hlinkClick r:id="" action="ppaction://noaction"/>
                <a:extLst>
                  <a:ext uri="{FF2B5EF4-FFF2-40B4-BE49-F238E27FC236}">
                    <a16:creationId xmlns:a16="http://schemas.microsoft.com/office/drawing/2014/main" id="{186933FF-DEB6-418D-A011-38B4861BAA36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073214" y="216382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Data Import</a:t>
                </a:r>
              </a:p>
            </p:txBody>
          </p:sp>
          <p:sp>
            <p:nvSpPr>
              <p:cNvPr id="72" name="Rectangle 71">
                <a:hlinkClick r:id="" action="ppaction://noaction"/>
                <a:extLst>
                  <a:ext uri="{FF2B5EF4-FFF2-40B4-BE49-F238E27FC236}">
                    <a16:creationId xmlns:a16="http://schemas.microsoft.com/office/drawing/2014/main" id="{7FE675A6-2275-4020-B483-E7FB13A5A0DF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609605" y="216382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D006FFA-EBA8-498D-A21B-634E33DD0CC9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609605" y="170021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67">
                <a:hlinkClick r:id="" action="ppaction://noaction"/>
                <a:extLst>
                  <a:ext uri="{FF2B5EF4-FFF2-40B4-BE49-F238E27FC236}">
                    <a16:creationId xmlns:a16="http://schemas.microsoft.com/office/drawing/2014/main" id="{735C3FBF-D2BE-4EFB-8CF4-D5655341EDAF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5719776" y="170021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6">
                <a:hlinkClick r:id="" action="ppaction://noaction"/>
                <a:extLst>
                  <a:ext uri="{FF2B5EF4-FFF2-40B4-BE49-F238E27FC236}">
                    <a16:creationId xmlns:a16="http://schemas.microsoft.com/office/drawing/2014/main" id="{7C8373D6-966E-412B-A49D-F3CD8D71CCF8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1073214" y="170021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User Interface: Console</a:t>
                </a:r>
              </a:p>
            </p:txBody>
          </p:sp>
          <p:sp>
            <p:nvSpPr>
              <p:cNvPr id="66" name="Rectangle 65">
                <a:hlinkClick r:id="" action="ppaction://noaction"/>
                <a:extLst>
                  <a:ext uri="{FF2B5EF4-FFF2-40B4-BE49-F238E27FC236}">
                    <a16:creationId xmlns:a16="http://schemas.microsoft.com/office/drawing/2014/main" id="{F8051576-6383-426C-BC4D-2CB3FA9ACB46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609605" y="170021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sp>
          <p:nvSpPr>
            <p:cNvPr id="162" name="Rectangle 161">
              <a:hlinkClick r:id="" action="ppaction://noaction"/>
              <a:extLst>
                <a:ext uri="{FF2B5EF4-FFF2-40B4-BE49-F238E27FC236}">
                  <a16:creationId xmlns:a16="http://schemas.microsoft.com/office/drawing/2014/main" id="{3D9B3890-2550-4501-8A1C-3053C2374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432381" y="3544484"/>
              <a:ext cx="2094817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03:45 PM – 04:15 PM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DBE1D63-DE7C-4C3A-A08B-608B375716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98132" y="3057860"/>
              <a:ext cx="10509668" cy="41726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5" name="Rectangle 164">
              <a:hlinkClick r:id="" action="ppaction://noaction"/>
              <a:extLst>
                <a:ext uri="{FF2B5EF4-FFF2-40B4-BE49-F238E27FC236}">
                  <a16:creationId xmlns:a16="http://schemas.microsoft.com/office/drawing/2014/main" id="{18764F24-F82B-4AF0-BDA0-812BB84F577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432381" y="3060714"/>
              <a:ext cx="209529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03:25 PM – 03:45 PM</a:t>
              </a:r>
            </a:p>
          </p:txBody>
        </p:sp>
        <p:sp>
          <p:nvSpPr>
            <p:cNvPr id="166" name="Rectangle 165">
              <a:hlinkClick r:id="" action="ppaction://noaction"/>
              <a:extLst>
                <a:ext uri="{FF2B5EF4-FFF2-40B4-BE49-F238E27FC236}">
                  <a16:creationId xmlns:a16="http://schemas.microsoft.com/office/drawing/2014/main" id="{C83115A4-90AB-428A-9E24-A24712C87D4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98132" y="305761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Summary Statistics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419F617-4F2C-4D2E-BA15-1807CB0AE3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98132" y="2573849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hlinkClick r:id="" action="ppaction://noaction"/>
              <a:extLst>
                <a:ext uri="{FF2B5EF4-FFF2-40B4-BE49-F238E27FC236}">
                  <a16:creationId xmlns:a16="http://schemas.microsoft.com/office/drawing/2014/main" id="{59E968C2-8BAE-4710-AF7A-FA034C21F6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432381" y="2576944"/>
              <a:ext cx="209563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03:10 PM – 03:25 PM</a:t>
              </a:r>
            </a:p>
          </p:txBody>
        </p:sp>
        <p:sp>
          <p:nvSpPr>
            <p:cNvPr id="169" name="Rectangle 168">
              <a:hlinkClick r:id="" action="ppaction://noaction"/>
              <a:extLst>
                <a:ext uri="{FF2B5EF4-FFF2-40B4-BE49-F238E27FC236}">
                  <a16:creationId xmlns:a16="http://schemas.microsoft.com/office/drawing/2014/main" id="{5B38106A-E9C3-44E5-9E67-94251596137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98132" y="257384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Define Data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87880F4-0C68-4662-B642-D671B9B4AA1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98132" y="2087909"/>
              <a:ext cx="10509668" cy="417752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1" name="Rectangle 170">
              <a:hlinkClick r:id="" action="ppaction://noaction"/>
              <a:extLst>
                <a:ext uri="{FF2B5EF4-FFF2-40B4-BE49-F238E27FC236}">
                  <a16:creationId xmlns:a16="http://schemas.microsoft.com/office/drawing/2014/main" id="{E5E07F88-48CE-4E48-BD5C-4D2582A98FB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432381" y="2093174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03:05 PM – 03:10 PM</a:t>
              </a:r>
            </a:p>
          </p:txBody>
        </p:sp>
        <p:sp>
          <p:nvSpPr>
            <p:cNvPr id="172" name="Rectangle 171">
              <a:hlinkClick r:id="" action="ppaction://noaction"/>
              <a:extLst>
                <a:ext uri="{FF2B5EF4-FFF2-40B4-BE49-F238E27FC236}">
                  <a16:creationId xmlns:a16="http://schemas.microsoft.com/office/drawing/2014/main" id="{62D746B8-7A0B-43C2-9A81-B217ACEBD93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98132" y="209007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Data Import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14BD7FC-880C-47F3-BBC4-EFAC87D0BED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98132" y="1606308"/>
              <a:ext cx="10509668" cy="41750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5" name="Rectangle 174">
              <a:hlinkClick r:id="" action="ppaction://noaction"/>
              <a:extLst>
                <a:ext uri="{FF2B5EF4-FFF2-40B4-BE49-F238E27FC236}">
                  <a16:creationId xmlns:a16="http://schemas.microsoft.com/office/drawing/2014/main" id="{2267279D-B973-461A-801C-537840A251E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98132" y="160630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User Interface: Console</a:t>
              </a:r>
            </a:p>
          </p:txBody>
        </p:sp>
        <p:sp>
          <p:nvSpPr>
            <p:cNvPr id="176" name="Rectangle 175">
              <a:hlinkClick r:id="" action="ppaction://noaction"/>
              <a:extLst>
                <a:ext uri="{FF2B5EF4-FFF2-40B4-BE49-F238E27FC236}">
                  <a16:creationId xmlns:a16="http://schemas.microsoft.com/office/drawing/2014/main" id="{A74468E6-689D-4F54-AE5B-136B93A94D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432381" y="1600805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03:00 PM – 03:05 PM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88992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F4D6214-E0B8-4E70-87BF-7EAB685D9AD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2847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6FFE13F-99A6-4EA2-92BC-AE7207BC47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Linear vs. Multiple </a:t>
            </a:r>
            <a:endParaRPr kumimoji="0" lang="en-US" sz="2000" b="1" i="0" u="none" strike="noStrike" kern="1200" cap="none" spc="0" normalizeH="0" baseline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Linear Regression Plot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702FAC-92B8-462D-90A2-FC60BC4F94F3}"/>
              </a:ext>
            </a:extLst>
          </p:cNvPr>
          <p:cNvSpPr txBox="1"/>
          <p:nvPr/>
        </p:nvSpPr>
        <p:spPr>
          <a:xfrm>
            <a:off x="697014" y="5470668"/>
            <a:ext cx="5209968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dirty="0">
                <a:solidFill>
                  <a:schemeClr val="bg2"/>
                </a:solidFill>
              </a:rPr>
              <a:t>rep MLR </a:t>
            </a:r>
            <a:r>
              <a:rPr lang="en-US" b="1" dirty="0" err="1">
                <a:solidFill>
                  <a:schemeClr val="bg2"/>
                </a:solidFill>
              </a:rPr>
              <a:t>yhat_linear</a:t>
            </a:r>
            <a:r>
              <a:rPr lang="en-US" b="1" dirty="0">
                <a:solidFill>
                  <a:schemeClr val="bg2"/>
                </a:solidFill>
              </a:rPr>
              <a:t> edu685213, connect(. l -) </a:t>
            </a:r>
            <a:r>
              <a:rPr lang="en-US" b="1" dirty="0" err="1">
                <a:solidFill>
                  <a:schemeClr val="bg2"/>
                </a:solidFill>
              </a:rPr>
              <a:t>msymbol</a:t>
            </a:r>
            <a:r>
              <a:rPr lang="en-US" b="1" dirty="0">
                <a:solidFill>
                  <a:schemeClr val="bg2"/>
                </a:solidFill>
              </a:rPr>
              <a:t>(. 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) sort </a:t>
            </a:r>
            <a:r>
              <a:rPr lang="en-US" b="1" dirty="0" err="1">
                <a:solidFill>
                  <a:schemeClr val="bg2"/>
                </a:solidFill>
              </a:rPr>
              <a:t>ylabel</a:t>
            </a:r>
            <a:r>
              <a:rPr lang="en-US" b="1" dirty="0">
                <a:solidFill>
                  <a:schemeClr val="bg2"/>
                </a:solidFill>
              </a:rPr>
              <a:t>(0 1) </a:t>
            </a:r>
          </a:p>
        </p:txBody>
      </p:sp>
      <p:sp>
        <p:nvSpPr>
          <p:cNvPr id="66" name="Text Placeholder 77">
            <a:extLst>
              <a:ext uri="{FF2B5EF4-FFF2-40B4-BE49-F238E27FC236}">
                <a16:creationId xmlns:a16="http://schemas.microsoft.com/office/drawing/2014/main" id="{D03CDDF0-2E84-4944-BEF4-7C1667DA3E72}"/>
              </a:ext>
            </a:extLst>
          </p:cNvPr>
          <p:cNvSpPr txBox="1">
            <a:spLocks/>
          </p:cNvSpPr>
          <p:nvPr/>
        </p:nvSpPr>
        <p:spPr>
          <a:xfrm>
            <a:off x="6197600" y="1152236"/>
            <a:ext cx="5380035" cy="640800"/>
          </a:xfrm>
          <a:prstGeom prst="rect">
            <a:avLst/>
          </a:prstGeom>
        </p:spPr>
        <p:txBody>
          <a:bodyPr vert="horz" lIns="0" tIns="0" rIns="0" bIns="27432" rtlCol="0" anchor="b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defRPr sz="2600" b="1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  <a:t> Regression Plot of Multiple </a:t>
            </a:r>
            <a:b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</a:br>
            <a: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  <a:t>Logistic Regression (Logit)</a:t>
            </a:r>
            <a:endParaRPr lang="en-US" sz="2000" dirty="0">
              <a:solidFill>
                <a:srgbClr val="2E2E38"/>
              </a:solidFill>
              <a:latin typeface="Roboto" panose="02000000000000000000" pitchFamily="2" charset="0"/>
            </a:endParaRPr>
          </a:p>
        </p:txBody>
      </p:sp>
      <p:pic>
        <p:nvPicPr>
          <p:cNvPr id="67" name="Content Placeholder 3">
            <a:extLst>
              <a:ext uri="{FF2B5EF4-FFF2-40B4-BE49-F238E27FC236}">
                <a16:creationId xmlns:a16="http://schemas.microsoft.com/office/drawing/2014/main" id="{97227F8B-D46E-CE4F-B47E-5E300C4FC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8" y="1940209"/>
            <a:ext cx="4197538" cy="3052755"/>
          </a:xfrm>
          <a:prstGeom prst="rect">
            <a:avLst/>
          </a:prstGeom>
        </p:spPr>
      </p:pic>
      <p:sp>
        <p:nvSpPr>
          <p:cNvPr id="68" name="AutoShape 2">
            <a:extLst>
              <a:ext uri="{FF2B5EF4-FFF2-40B4-BE49-F238E27FC236}">
                <a16:creationId xmlns:a16="http://schemas.microsoft.com/office/drawing/2014/main" id="{823F0290-D92F-A941-8FFD-6BB9A8D5F03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517EE3-EF6A-554B-AEBE-40E8684E480B}"/>
              </a:ext>
            </a:extLst>
          </p:cNvPr>
          <p:cNvSpPr txBox="1"/>
          <p:nvPr/>
        </p:nvSpPr>
        <p:spPr>
          <a:xfrm>
            <a:off x="6747126" y="5470668"/>
            <a:ext cx="428097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err="1">
                <a:solidFill>
                  <a:schemeClr val="bg2"/>
                </a:solidFill>
              </a:rPr>
              <a:t>yhat_all</a:t>
            </a:r>
            <a:r>
              <a:rPr lang="en-US" b="1">
                <a:solidFill>
                  <a:schemeClr val="bg2"/>
                </a:solidFill>
              </a:rPr>
              <a:t> rep edu685213,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connect(l 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) </a:t>
            </a:r>
            <a:r>
              <a:rPr lang="en-US" b="1" err="1">
                <a:solidFill>
                  <a:schemeClr val="bg2"/>
                </a:solidFill>
              </a:rPr>
              <a:t>msymbol</a:t>
            </a:r>
            <a:r>
              <a:rPr lang="en-US" b="1">
                <a:solidFill>
                  <a:schemeClr val="bg2"/>
                </a:solidFill>
              </a:rPr>
              <a:t>(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 0) sort </a:t>
            </a:r>
            <a:r>
              <a:rPr lang="en-US" b="1" err="1">
                <a:solidFill>
                  <a:schemeClr val="bg2"/>
                </a:solidFill>
              </a:rPr>
              <a:t>ylabel</a:t>
            </a:r>
            <a:r>
              <a:rPr lang="en-US" b="1">
                <a:solidFill>
                  <a:schemeClr val="bg2"/>
                </a:solidFill>
              </a:rPr>
              <a:t>(0 1) 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D029371-54B2-E846-AB7C-08A8F952DA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38671"/>
            <a:ext cx="4197537" cy="30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4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2833B83-EB93-4064-AA41-5D593C98AC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1613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5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2833B83-EB93-4064-AA41-5D593C98A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53336B-C6D5-4CD1-8010-2CE825E79A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637DE-76E7-4959-B604-74766D99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Hands-on 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C2EA0-CF93-41B3-9576-6B528E8B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69900"/>
            <a:r>
              <a:rPr lang="en-US" sz="2400" dirty="0">
                <a:latin typeface="+mn-lt"/>
                <a:cs typeface="Arial"/>
              </a:rPr>
              <a:t>Using the sqf-2019.xlsx (NYCLU’s 2019 NYC Stop-and-Frisk Dataset), generate the following output: </a:t>
            </a:r>
            <a:endParaRPr lang="en-US" sz="2400" dirty="0">
              <a:latin typeface="+mn-lt"/>
            </a:endParaRP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Plot the distribution of age variable with a normal distribution, with 25 bins (bars).</a:t>
            </a:r>
            <a:br>
              <a:rPr lang="en-US" dirty="0">
                <a:latin typeface="+mn-lt"/>
                <a:cs typeface="Arial"/>
              </a:rPr>
            </a:br>
            <a:r>
              <a:rPr lang="en-US" dirty="0">
                <a:latin typeface="+mn-lt"/>
                <a:cs typeface="Arial"/>
              </a:rPr>
              <a:t>How does the distribution look like compared to the normal distribution?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Run summary statistics for age, weight and height variables. What can you imply about the variables?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Graph a bar chart to plot mean age across 5 borrows of New York City. Note that a default value for a bar chart is mean.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Use Logistic Regression to show how a probability of suspects found with a weapon is influenced by age, weight, height, and a dummy variable for Manhattan borough.</a:t>
            </a:r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313774-8491-4601-8037-0A11BFAFDB6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" name="on" hidden="1">
              <a:extLst>
                <a:ext uri="{FF2B5EF4-FFF2-40B4-BE49-F238E27FC236}">
                  <a16:creationId xmlns:a16="http://schemas.microsoft.com/office/drawing/2014/main" id="{67D8E350-29F4-4C9D-889E-F9F03167DF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8" name="off" hidden="1">
              <a:extLst>
                <a:ext uri="{FF2B5EF4-FFF2-40B4-BE49-F238E27FC236}">
                  <a16:creationId xmlns:a16="http://schemas.microsoft.com/office/drawing/2014/main" id="{00A95EA2-D2EE-406E-83A7-C24DE7C941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9" name="1">
              <a:extLst>
                <a:ext uri="{FF2B5EF4-FFF2-40B4-BE49-F238E27FC236}">
                  <a16:creationId xmlns:a16="http://schemas.microsoft.com/office/drawing/2014/main" id="{6A778EAB-889C-467E-8307-ED930A49617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" name="2">
              <a:extLst>
                <a:ext uri="{FF2B5EF4-FFF2-40B4-BE49-F238E27FC236}">
                  <a16:creationId xmlns:a16="http://schemas.microsoft.com/office/drawing/2014/main" id="{32724A8E-4208-4E57-A727-26ABEDB35F77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753081D9-B09F-479A-AFA3-943F5CB8781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2" name="4">
              <a:extLst>
                <a:ext uri="{FF2B5EF4-FFF2-40B4-BE49-F238E27FC236}">
                  <a16:creationId xmlns:a16="http://schemas.microsoft.com/office/drawing/2014/main" id="{65666C05-4447-46B7-A84E-BAA1B5F76D6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3" name="5">
              <a:extLst>
                <a:ext uri="{FF2B5EF4-FFF2-40B4-BE49-F238E27FC236}">
                  <a16:creationId xmlns:a16="http://schemas.microsoft.com/office/drawing/2014/main" id="{3B05C159-B93F-474C-99E0-E5A301D7EE5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4" name="6">
              <a:extLst>
                <a:ext uri="{FF2B5EF4-FFF2-40B4-BE49-F238E27FC236}">
                  <a16:creationId xmlns:a16="http://schemas.microsoft.com/office/drawing/2014/main" id="{240FA06F-7D45-4525-9C7A-E42701DA77D5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5" name="7">
              <a:extLst>
                <a:ext uri="{FF2B5EF4-FFF2-40B4-BE49-F238E27FC236}">
                  <a16:creationId xmlns:a16="http://schemas.microsoft.com/office/drawing/2014/main" id="{7916B791-2ED6-42AE-9F99-F0FDE26B5278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6" name="8" hidden="1">
              <a:extLst>
                <a:ext uri="{FF2B5EF4-FFF2-40B4-BE49-F238E27FC236}">
                  <a16:creationId xmlns:a16="http://schemas.microsoft.com/office/drawing/2014/main" id="{B09DBE39-E345-4553-9295-CC3BE70E6B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7" name="9" hidden="1">
              <a:extLst>
                <a:ext uri="{FF2B5EF4-FFF2-40B4-BE49-F238E27FC236}">
                  <a16:creationId xmlns:a16="http://schemas.microsoft.com/office/drawing/2014/main" id="{E6030A12-2D70-4EB4-A86A-461D439391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8" name="10" hidden="1">
              <a:extLst>
                <a:ext uri="{FF2B5EF4-FFF2-40B4-BE49-F238E27FC236}">
                  <a16:creationId xmlns:a16="http://schemas.microsoft.com/office/drawing/2014/main" id="{2AECF415-3411-42BC-8A10-CC12096696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9" name="11" hidden="1">
              <a:extLst>
                <a:ext uri="{FF2B5EF4-FFF2-40B4-BE49-F238E27FC236}">
                  <a16:creationId xmlns:a16="http://schemas.microsoft.com/office/drawing/2014/main" id="{3CF15C5F-866F-4F9B-95BC-39B847CB87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0" name="12" hidden="1">
              <a:extLst>
                <a:ext uri="{FF2B5EF4-FFF2-40B4-BE49-F238E27FC236}">
                  <a16:creationId xmlns:a16="http://schemas.microsoft.com/office/drawing/2014/main" id="{A34C586B-5E01-49D6-B4A3-58C81BF87F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21" name="13" hidden="1">
              <a:extLst>
                <a:ext uri="{FF2B5EF4-FFF2-40B4-BE49-F238E27FC236}">
                  <a16:creationId xmlns:a16="http://schemas.microsoft.com/office/drawing/2014/main" id="{CD110FB7-B882-42C7-AA0D-78B86C04D5A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22" name="14" hidden="1">
              <a:extLst>
                <a:ext uri="{FF2B5EF4-FFF2-40B4-BE49-F238E27FC236}">
                  <a16:creationId xmlns:a16="http://schemas.microsoft.com/office/drawing/2014/main" id="{8F0BB715-5540-42A7-8BA9-D4C11930912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23" name="15" hidden="1">
              <a:extLst>
                <a:ext uri="{FF2B5EF4-FFF2-40B4-BE49-F238E27FC236}">
                  <a16:creationId xmlns:a16="http://schemas.microsoft.com/office/drawing/2014/main" id="{C7EB36FC-6B57-45A8-99F5-72DFFEC85B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24" name="16" hidden="1">
              <a:extLst>
                <a:ext uri="{FF2B5EF4-FFF2-40B4-BE49-F238E27FC236}">
                  <a16:creationId xmlns:a16="http://schemas.microsoft.com/office/drawing/2014/main" id="{75C4B37B-D662-419D-A210-9553B88BBF4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25" name="17" hidden="1">
              <a:extLst>
                <a:ext uri="{FF2B5EF4-FFF2-40B4-BE49-F238E27FC236}">
                  <a16:creationId xmlns:a16="http://schemas.microsoft.com/office/drawing/2014/main" id="{542B4A9A-25EF-468A-9A65-D74843A6E0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26" name="18" hidden="1">
              <a:extLst>
                <a:ext uri="{FF2B5EF4-FFF2-40B4-BE49-F238E27FC236}">
                  <a16:creationId xmlns:a16="http://schemas.microsoft.com/office/drawing/2014/main" id="{48356214-6105-4436-B2AE-D13B8512117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27" name="19" hidden="1">
              <a:extLst>
                <a:ext uri="{FF2B5EF4-FFF2-40B4-BE49-F238E27FC236}">
                  <a16:creationId xmlns:a16="http://schemas.microsoft.com/office/drawing/2014/main" id="{4D68EA1D-232A-49D1-8DFF-B6BC0CA892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28" name="20" hidden="1">
              <a:extLst>
                <a:ext uri="{FF2B5EF4-FFF2-40B4-BE49-F238E27FC236}">
                  <a16:creationId xmlns:a16="http://schemas.microsoft.com/office/drawing/2014/main" id="{F498C065-58F3-4ADE-B9C5-5B3A6AEF78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29" name="21" hidden="1">
              <a:extLst>
                <a:ext uri="{FF2B5EF4-FFF2-40B4-BE49-F238E27FC236}">
                  <a16:creationId xmlns:a16="http://schemas.microsoft.com/office/drawing/2014/main" id="{ED16DFA2-9246-49CE-AF34-B2194B060E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30" name="22" hidden="1">
              <a:extLst>
                <a:ext uri="{FF2B5EF4-FFF2-40B4-BE49-F238E27FC236}">
                  <a16:creationId xmlns:a16="http://schemas.microsoft.com/office/drawing/2014/main" id="{A3C9D1B4-BF84-4931-898C-7401488C98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31" name="23" hidden="1">
              <a:extLst>
                <a:ext uri="{FF2B5EF4-FFF2-40B4-BE49-F238E27FC236}">
                  <a16:creationId xmlns:a16="http://schemas.microsoft.com/office/drawing/2014/main" id="{A657E14A-49F7-45C3-829E-5BE07FE2AE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2" name="24" hidden="1">
              <a:extLst>
                <a:ext uri="{FF2B5EF4-FFF2-40B4-BE49-F238E27FC236}">
                  <a16:creationId xmlns:a16="http://schemas.microsoft.com/office/drawing/2014/main" id="{49852C7F-B3C2-462E-8855-61A1F60056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33" name="25" hidden="1">
              <a:extLst>
                <a:ext uri="{FF2B5EF4-FFF2-40B4-BE49-F238E27FC236}">
                  <a16:creationId xmlns:a16="http://schemas.microsoft.com/office/drawing/2014/main" id="{A239E53E-2F20-4302-A6CF-C150E5389F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34" name="26" hidden="1">
              <a:extLst>
                <a:ext uri="{FF2B5EF4-FFF2-40B4-BE49-F238E27FC236}">
                  <a16:creationId xmlns:a16="http://schemas.microsoft.com/office/drawing/2014/main" id="{9CEEFF2A-221D-4539-89D7-2966AB630A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01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D77DC78-8167-4CAD-90EE-697AA0187B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62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9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F86F3AF-00AF-4D9B-9853-C5A3D68610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FC6B1-4905-4DE0-B4EA-34AAFC8B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/ Q&amp;A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F572-C10B-4AFE-A3DA-3B023EF5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6075" indent="-346075"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Key Takeaways: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User Interface (Do-File)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Data Import and Exploration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Summary Statistics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Regression Analysis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Tips: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Stata/R Useful Packages: </a:t>
            </a:r>
            <a:r>
              <a:rPr lang="en-US" dirty="0">
                <a:cs typeface="Calibri"/>
                <a:hlinkClick r:id="rId7"/>
              </a:rPr>
              <a:t>https://geocenter.github.io/StataTraining/portfolio/06_resource/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Internet Guide to Stata: </a:t>
            </a:r>
            <a:r>
              <a:rPr lang="en-US" dirty="0">
                <a:cs typeface="Calibri"/>
                <a:hlinkClick r:id="rId8"/>
              </a:rPr>
              <a:t>http://wlm.userweb.mwn.de/Stata/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UCLA IDRE Guide: </a:t>
            </a:r>
            <a:r>
              <a:rPr lang="en-US" dirty="0">
                <a:cs typeface="Calibri"/>
                <a:hlinkClick r:id="rId9"/>
              </a:rPr>
              <a:t>https://stats.idre.ucla.edu/stata/</a:t>
            </a:r>
            <a:endParaRPr lang="en-US" dirty="0">
              <a:cs typeface="Calibri"/>
            </a:endParaRP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Princeton DSS: </a:t>
            </a:r>
            <a:r>
              <a:rPr lang="en-US" dirty="0">
                <a:cs typeface="Calibri"/>
                <a:hlinkClick r:id="rId10"/>
              </a:rPr>
              <a:t>https://www.princeton.edu/~otorres/Stata/StataTutorial.pdf</a:t>
            </a:r>
            <a:endParaRPr lang="en-US" dirty="0">
              <a:cs typeface="Calibri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Contact: </a:t>
            </a:r>
            <a:r>
              <a:rPr lang="en-US" sz="2000" dirty="0">
                <a:cs typeface="Calibri"/>
                <a:hlinkClick r:id="rId11"/>
              </a:rPr>
              <a:t>qcl@cmc.edu</a:t>
            </a:r>
            <a:r>
              <a:rPr lang="en-US" sz="2000" dirty="0">
                <a:cs typeface="Calibri"/>
              </a:rPr>
              <a:t> (with a title: “Re: QCL Stata Workshop”)</a:t>
            </a:r>
          </a:p>
          <a:p>
            <a:pPr lvl="1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Feel free to contact me (</a:t>
            </a:r>
            <a:r>
              <a:rPr lang="en-US" dirty="0">
                <a:cs typeface="Calibri"/>
                <a:hlinkClick r:id="rId12"/>
              </a:rPr>
              <a:t>slee19@students.cmc.edu</a:t>
            </a:r>
            <a:r>
              <a:rPr lang="en-US" dirty="0">
                <a:cs typeface="Calibri"/>
              </a:rPr>
              <a:t>) if you have any questions on PowerPoint and Stata materials</a:t>
            </a:r>
          </a:p>
        </p:txBody>
      </p:sp>
    </p:spTree>
    <p:extLst>
      <p:ext uri="{BB962C8B-B14F-4D97-AF65-F5344CB8AC3E}">
        <p14:creationId xmlns:p14="http://schemas.microsoft.com/office/powerpoint/2010/main" val="1843385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1E3C1B-9F5F-BB43-823A-A817C1469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27281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F50B54F-D4B7-4245-A779-EF7BCD27B6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1174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3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90196F3-4DFF-4377-8222-8DA1508CB1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F2ED03-3EB7-4A62-8D8B-E56862CBE8B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35B06AF7-2811-45F4-B188-DC0A60F370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7C4E3B4E-ED22-4911-AEE1-5A3B14EE136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9311C8F0-49E3-4FE4-8423-484A0755AD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4CAAA28D-690D-4D2C-ABD2-CB8A65650FE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E2A96859-9E28-4167-9E70-859844F5707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5FF2CA71-5968-4623-91EF-14E42F41E4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61EA6CEC-A44F-46A7-B5FE-7AFAC34ADC9D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C765BC2C-12A5-474F-9566-B7D8276DEC5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7D2CCB2D-2AC2-469C-986A-E51C95920FFD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5F7B8134-D345-4384-8006-578A56F8DF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D91F68F6-1545-45F1-9664-0AB3A6DFD7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DD8453A8-092E-421A-B8AA-88A5044F99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475DD178-E65D-492E-B075-61449A6256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90662F0D-47AC-4881-8DCA-B7FF3A17F6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2AAFB45D-96F9-4D4F-9506-1543F9316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DC99A17D-1ACE-4D66-9ED6-B0A5B8D0FE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479067D8-E75C-4033-B32F-259CB59B9B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58AC4C43-D60B-44FE-B730-767512320C4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F4069DC8-D5B6-4131-856E-BECFC225340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B30E6C61-3FAC-4E0F-820E-4ED19AC662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401BE80D-68C5-49D0-952E-21483AEE02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7B5C57F0-2688-4728-9D0C-008FD0FC6D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65FB98BE-2CD2-46A6-A354-031BD1EFAD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68385878-08B9-4441-ABF9-97C079152C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461D4E50-CE06-4AA4-8452-23FD394A33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A5DE66A3-9172-48BB-976B-88A5E6DAC5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9FE56CB3-10A2-4AE2-8652-0945DCD273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EA207413-6348-4F6C-B095-A453B6967DF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95" name="Content Placeholder 33">
            <a:extLst>
              <a:ext uri="{FF2B5EF4-FFF2-40B4-BE49-F238E27FC236}">
                <a16:creationId xmlns:a16="http://schemas.microsoft.com/office/drawing/2014/main" id="{0FAFF7C5-A6AC-4C65-A4FB-B0271F3723C8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Let’s try to add more explanatory variable: </a:t>
            </a:r>
            <a:r>
              <a:rPr lang="en-US" sz="2000" i="1" dirty="0">
                <a:latin typeface="Roboto" panose="02000000000000000000" pitchFamily="2" charset="0"/>
              </a:rPr>
              <a:t>age295214</a:t>
            </a:r>
            <a:r>
              <a:rPr lang="en-US" sz="2000" dirty="0">
                <a:latin typeface="Roboto" panose="02000000000000000000" pitchFamily="2" charset="0"/>
              </a:rPr>
              <a:t> (persons under 18 years)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We can see from Adjusted </a:t>
            </a:r>
            <a:r>
              <a:rPr lang="en-US" sz="1800" i="1" dirty="0">
                <a:latin typeface="Roboto" panose="02000000000000000000" pitchFamily="2" charset="0"/>
              </a:rPr>
              <a:t>R</a:t>
            </a:r>
            <a:r>
              <a:rPr lang="en-US" sz="1800" i="1" baseline="30000" dirty="0">
                <a:latin typeface="Roboto" panose="02000000000000000000" pitchFamily="2" charset="0"/>
              </a:rPr>
              <a:t>2</a:t>
            </a:r>
            <a:r>
              <a:rPr lang="en-US" sz="1800" dirty="0">
                <a:latin typeface="Roboto" panose="02000000000000000000" pitchFamily="2" charset="0"/>
              </a:rPr>
              <a:t> that there is a lot of room to improve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(73.29% of variation is still not explained)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Also, note that </a:t>
            </a:r>
            <a:r>
              <a:rPr lang="en-US" sz="1800" i="1" dirty="0">
                <a:latin typeface="Roboto" panose="02000000000000000000" pitchFamily="2" charset="0"/>
              </a:rPr>
              <a:t>age295214</a:t>
            </a:r>
            <a:r>
              <a:rPr lang="en-US" sz="1800" dirty="0">
                <a:latin typeface="Roboto" panose="02000000000000000000" pitchFamily="2" charset="0"/>
              </a:rPr>
              <a:t> has a relatively high </a:t>
            </a:r>
            <a:r>
              <a:rPr lang="en-US" sz="1800" i="1" dirty="0">
                <a:latin typeface="Roboto" panose="02000000000000000000" pitchFamily="2" charset="0"/>
              </a:rPr>
              <a:t>p</a:t>
            </a:r>
            <a:r>
              <a:rPr lang="en-US" sz="1800" dirty="0">
                <a:latin typeface="Roboto" panose="02000000000000000000" pitchFamily="2" charset="0"/>
              </a:rPr>
              <a:t>-value but within 95% Confidence Level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</a:rPr>
              <a:t>Can adding </a:t>
            </a:r>
            <a:r>
              <a:rPr lang="en-US" sz="2000" i="1" dirty="0">
                <a:latin typeface="Roboto" panose="02000000000000000000" pitchFamily="2" charset="0"/>
              </a:rPr>
              <a:t>rhi825214</a:t>
            </a:r>
            <a:r>
              <a:rPr lang="en-US" sz="2000" dirty="0">
                <a:latin typeface="Roboto" panose="02000000000000000000" pitchFamily="2" charset="0"/>
              </a:rPr>
              <a:t> (White alone, Not Hispanic) help to increase our model’s performance?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01103EA-28C1-4327-8339-D00A945828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623" y="1341548"/>
            <a:ext cx="5386953" cy="2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25EA82-B998-427C-A83C-1E6983CD30B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075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09BC830-1574-4C98-A857-2AE6750529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 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E8C94C-BEA1-4682-8C9E-EA2BFEAC4EB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E9B9DC00-2FD3-44E5-B9BA-83BEB6C69F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16DD520A-5FBF-4AAE-A5CF-3483B71E0C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B08CC163-7B03-41A6-BF8E-5313A38C8D09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5CF99F94-707A-4A03-9527-8FF4DC16563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CB52378A-31A2-4B31-A5D3-DD8BE126B0D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7D6579D7-B88F-42F4-B1B3-21E0D2E343C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ED7B879F-D0AA-4D39-B681-B2A208439043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66E97D73-430F-4864-BEE2-4EE991F25404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8E81B412-4F0C-4A32-A548-BAD3FF6895B6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C0BC6217-DC48-4C1E-BF21-85D892743E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1E02E2C2-00BF-4595-98D0-05FD395291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24D4F847-8893-44FC-AC65-17D58DAC01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4459C88-3B78-4AA6-947C-32E5312CB2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2A4A6C86-D169-4D77-A946-C4A53125EF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52959B7E-FB25-4215-A347-D6422DC2CC1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752BEEFB-0ED2-4C0D-A641-F7BC7DB2EA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4024018E-6129-43E2-B943-2340764D2FF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DF72C08-8123-45B2-B2E6-108AB87D8F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C491C0FD-2049-4F3D-B168-FBC7657FC38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DAEEB785-B7B1-44F0-BFA0-3B2BAB62F5D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94F04228-505F-4D6F-9BB3-6E377DE6D6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CC1F200C-73B6-4A6B-B51E-B0C3624DCB7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C1FE47D-0937-42A5-9C93-0AF2C68036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050E5DE1-D232-4007-9906-7C9D9B4E26C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EC52596C-87D7-48CE-BB04-FC0596D8D0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E6E4732C-D29E-46E4-950F-7E8FF8210F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CA826383-A455-40B0-91E5-AC7860BC8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1AC2BD06-4F20-433D-B42F-4759486C0D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5" name="Content Placeholder 1">
            <a:extLst>
              <a:ext uri="{FF2B5EF4-FFF2-40B4-BE49-F238E27FC236}">
                <a16:creationId xmlns:a16="http://schemas.microsoft.com/office/drawing/2014/main" id="{C9356FA0-9AF6-4757-A387-2335593904E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As expected, including race variable leads to better performance (42.69% of variation explained)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We also see that a coefficient of the high school graduates is not statistically significant. Why?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How should we proceed?</a:t>
            </a:r>
          </a:p>
          <a:p>
            <a:pPr>
              <a:spcAft>
                <a:spcPts val="1200"/>
              </a:spcAft>
            </a:pPr>
            <a:endParaRPr lang="en-US" sz="2000" dirty="0">
              <a:latin typeface="Roboto" panose="02000000000000000000" pitchFamily="2" charset="0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96C2DDF-F4A9-244C-9988-2DE5EBAC5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35" y="2140036"/>
            <a:ext cx="5295035" cy="28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3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3C78D4B-B034-1348-83BC-5331B0439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3" y="2448444"/>
            <a:ext cx="5123668" cy="2190464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04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name="think-cell Slide" r:id="rId8" imgW="359" imgH="355" progId="TCLayout.ActiveDocument.1">
                  <p:embed/>
                </p:oleObj>
              </mc:Choice>
              <mc:Fallback>
                <p:oleObj name="think-cell Slide" r:id="rId8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2" name="Content Placeholder 1">
            <a:extLst>
              <a:ext uri="{FF2B5EF4-FFF2-40B4-BE49-F238E27FC236}">
                <a16:creationId xmlns:a16="http://schemas.microsoft.com/office/drawing/2014/main" id="{A1EB4FDE-A283-4E63-A8B8-D5EE07F61121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Is </a:t>
            </a:r>
            <a:r>
              <a:rPr lang="en-US" sz="2000" i="1" dirty="0">
                <a:latin typeface="Roboto" panose="02000000000000000000" pitchFamily="2" charset="0"/>
              </a:rPr>
              <a:t>edu635213</a:t>
            </a:r>
            <a:r>
              <a:rPr lang="en-US" sz="2000" dirty="0">
                <a:latin typeface="Roboto" panose="02000000000000000000" pitchFamily="2" charset="0"/>
              </a:rPr>
              <a:t> variable duplicitous in our model? Should we exclude them?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What other variables do you think we can include in our model?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(Hint: Think about how policies impact people based on their background)</a:t>
            </a:r>
            <a:br>
              <a:rPr lang="en-US" sz="2000" i="1" dirty="0">
                <a:latin typeface="Roboto" panose="02000000000000000000" pitchFamily="2" charset="0"/>
              </a:rPr>
            </a:br>
            <a:endParaRPr lang="en-US" sz="2000" i="1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82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D83062F-89CE-437E-ABDD-514D343FE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2" name="Content Placeholder 1">
            <a:extLst>
              <a:ext uri="{FF2B5EF4-FFF2-40B4-BE49-F238E27FC236}">
                <a16:creationId xmlns:a16="http://schemas.microsoft.com/office/drawing/2014/main" id="{A1EB4FDE-A283-4E63-A8B8-D5EE07F61121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How about Income variable?</a:t>
            </a:r>
          </a:p>
          <a:p>
            <a:pPr lvl="1">
              <a:spcAft>
                <a:spcPts val="1200"/>
              </a:spcAft>
            </a:pPr>
            <a:r>
              <a:rPr lang="en-US" sz="1800" i="1" dirty="0">
                <a:latin typeface="Roboto" panose="02000000000000000000" pitchFamily="2" charset="0"/>
              </a:rPr>
              <a:t>INC910213</a:t>
            </a:r>
            <a:r>
              <a:rPr lang="en-US" sz="1800" dirty="0">
                <a:latin typeface="Roboto" panose="02000000000000000000" pitchFamily="2" charset="0"/>
              </a:rPr>
              <a:t>: Per Capita Income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From checking the correlation table, what can we infer about the relationship between the level of education and per capital income level?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If we assume that the impact of income on political leanings differ by the education level, we can use two methods: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b="1" dirty="0">
                <a:latin typeface="Roboto" panose="02000000000000000000" pitchFamily="2" charset="0"/>
              </a:rPr>
              <a:t>1) Interaction Terms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2) Instrumental Variable (IV)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C148F48-199E-294B-AB95-DD28AC6A1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46" y="2417807"/>
            <a:ext cx="4469104" cy="22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11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D83062F-89CE-437E-ABDD-514D343FE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1">
                <a:extLst>
                  <a:ext uri="{FF2B5EF4-FFF2-40B4-BE49-F238E27FC236}">
                    <a16:creationId xmlns:a16="http://schemas.microsoft.com/office/drawing/2014/main" id="{A1EB4FDE-A283-4E63-A8B8-D5EE07F61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30" y="1152053"/>
                <a:ext cx="5295037" cy="4783249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 i="1" dirty="0">
                    <a:latin typeface="Roboto" panose="02000000000000000000" pitchFamily="2" charset="0"/>
                  </a:rPr>
                  <a:t>Let’s try to make interaction term from the two variables:</a:t>
                </a:r>
                <a:endParaRPr lang="en-US" sz="2000" b="1" i="1" dirty="0">
                  <a:latin typeface="Roboto" panose="02000000000000000000" pitchFamily="2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685_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INC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910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b="1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US" sz="2000" b="1">
                          <a:latin typeface="Cambria Math" panose="02040503050406030204" pitchFamily="18" charset="0"/>
                        </a:rPr>
                        <m:t>685213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INC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𝟗𝟏𝟎𝟐𝟏𝟑</m:t>
                      </m:r>
                    </m:oMath>
                  </m:oMathPara>
                </a14:m>
                <a:endParaRPr lang="en-US" sz="2000" b="1" i="1" dirty="0">
                  <a:latin typeface="Roboto" panose="02000000000000000000" pitchFamily="2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Use </a:t>
                </a:r>
                <a:r>
                  <a:rPr lang="en-US" sz="2000" b="1" i="1" dirty="0">
                    <a:solidFill>
                      <a:srgbClr val="002060"/>
                    </a:solidFill>
                    <a:latin typeface="Roboto" panose="02000000000000000000" pitchFamily="2" charset="0"/>
                  </a:rPr>
                  <a:t>gen</a:t>
                </a:r>
                <a:r>
                  <a:rPr lang="en-US" sz="2000" b="1" i="1" dirty="0">
                    <a:latin typeface="Roboto" panose="02000000000000000000" pitchFamily="2" charset="0"/>
                  </a:rPr>
                  <a:t> </a:t>
                </a:r>
                <a:r>
                  <a:rPr lang="en-US" sz="2000" b="1" i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edu685_inc910 = edu685213 * inc910213</a:t>
                </a:r>
                <a:r>
                  <a:rPr lang="en-US" sz="2000" i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 </a:t>
                </a:r>
                <a:r>
                  <a:rPr lang="en-US" sz="2000" dirty="0">
                    <a:latin typeface="Roboto" panose="02000000000000000000" pitchFamily="2" charset="0"/>
                  </a:rPr>
                  <a:t>command to generate the interaction variable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Regress the following:</a:t>
                </a:r>
                <a:br>
                  <a:rPr lang="en-US" sz="2000" dirty="0">
                    <a:latin typeface="Roboto" panose="02000000000000000000" pitchFamily="2" charset="0"/>
                  </a:rPr>
                </a:br>
                <a:r>
                  <a:rPr lang="en-US" sz="2000" b="1" i="1" dirty="0">
                    <a:solidFill>
                      <a:srgbClr val="002060"/>
                    </a:solidFill>
                    <a:latin typeface="Roboto" panose="02000000000000000000" pitchFamily="2" charset="0"/>
                  </a:rPr>
                  <a:t>reg</a:t>
                </a:r>
                <a:r>
                  <a:rPr lang="en-US" sz="2000" b="1" i="1" dirty="0">
                    <a:latin typeface="Roboto" panose="02000000000000000000" pitchFamily="2" charset="0"/>
                  </a:rPr>
                  <a:t> </a:t>
                </a:r>
                <a:r>
                  <a:rPr lang="en-US" sz="2000" b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rep </a:t>
                </a:r>
                <a:r>
                  <a:rPr lang="en-US" sz="2000" b="1" i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edu685213 age295214 rhi825214 inc910213 edu685_inc910</a:t>
                </a:r>
                <a:endParaRPr lang="en-US" sz="2000" i="1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2" name="Content Placeholder 1">
                <a:extLst>
                  <a:ext uri="{FF2B5EF4-FFF2-40B4-BE49-F238E27FC236}">
                    <a16:creationId xmlns:a16="http://schemas.microsoft.com/office/drawing/2014/main" id="{A1EB4FDE-A283-4E63-A8B8-D5EE07F61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30" y="1152053"/>
                <a:ext cx="5295037" cy="4783249"/>
              </a:xfrm>
              <a:prstGeom prst="rect">
                <a:avLst/>
              </a:prstGeom>
              <a:blipFill>
                <a:blip r:embed="rId8"/>
                <a:stretch>
                  <a:fillRect l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 descr="Table&#10;&#10;Description automatically generated">
            <a:extLst>
              <a:ext uri="{FF2B5EF4-FFF2-40B4-BE49-F238E27FC236}">
                <a16:creationId xmlns:a16="http://schemas.microsoft.com/office/drawing/2014/main" id="{AC1596EE-9D80-1D42-B9F2-65C6C96E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46" y="2417807"/>
            <a:ext cx="4469104" cy="22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4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Stata window largely consists of command history, command line, output window,</a:t>
            </a:r>
            <a:br>
              <a:rPr lang="en-US" sz="2100">
                <a:latin typeface="Roboto" panose="02000000000000000000" pitchFamily="2" charset="0"/>
              </a:rPr>
            </a:br>
            <a:r>
              <a:rPr lang="en-US" sz="2100">
                <a:latin typeface="Roboto" panose="02000000000000000000" pitchFamily="2" charset="0"/>
              </a:rPr>
              <a:t>variable list, and data format.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Main Window</a:t>
            </a:r>
          </a:p>
        </p:txBody>
      </p:sp>
      <p:pic>
        <p:nvPicPr>
          <p:cNvPr id="5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91CE53-2A56-48D3-AF1B-8BD97DD7AFD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" r="87" b="-373"/>
          <a:stretch/>
        </p:blipFill>
        <p:spPr>
          <a:xfrm>
            <a:off x="671513" y="2314265"/>
            <a:ext cx="5386387" cy="3273342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1A8DB66-8539-4A08-8F5D-726899EFCCF5}"/>
              </a:ext>
            </a:extLst>
          </p:cNvPr>
          <p:cNvGrpSpPr/>
          <p:nvPr/>
        </p:nvGrpSpPr>
        <p:grpSpPr>
          <a:xfrm>
            <a:off x="6504850" y="2048441"/>
            <a:ext cx="5102949" cy="3657190"/>
            <a:chOff x="6504850" y="2048441"/>
            <a:chExt cx="5102949" cy="365719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22AF540-F4FB-4AB8-9F43-41E68AAC1D91}"/>
                </a:ext>
              </a:extLst>
            </p:cNvPr>
            <p:cNvGrpSpPr/>
            <p:nvPr/>
          </p:nvGrpSpPr>
          <p:grpSpPr>
            <a:xfrm>
              <a:off x="6504850" y="2048441"/>
              <a:ext cx="5102949" cy="652486"/>
              <a:chOff x="6504850" y="5375654"/>
              <a:chExt cx="5102949" cy="652486"/>
            </a:xfrm>
          </p:grpSpPr>
          <p:sp>
            <p:nvSpPr>
              <p:cNvPr id="49" name="background">
                <a:extLst>
                  <a:ext uri="{FF2B5EF4-FFF2-40B4-BE49-F238E27FC236}">
                    <a16:creationId xmlns:a16="http://schemas.microsoft.com/office/drawing/2014/main" id="{ED5770F5-9557-4B7F-B7E4-EC395AA739CA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A0F7DD-D9A5-473F-B3FA-052A8EC0E716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Results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displays commands and resulting outputs from current session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9A7AF-CA38-4AD3-A0F2-1C9590B6E0C1}"/>
                </a:ext>
              </a:extLst>
            </p:cNvPr>
            <p:cNvGrpSpPr/>
            <p:nvPr/>
          </p:nvGrpSpPr>
          <p:grpSpPr>
            <a:xfrm>
              <a:off x="6504850" y="2799617"/>
              <a:ext cx="5102949" cy="652486"/>
              <a:chOff x="6504850" y="5375654"/>
              <a:chExt cx="5102949" cy="652486"/>
            </a:xfrm>
          </p:grpSpPr>
          <p:sp>
            <p:nvSpPr>
              <p:cNvPr id="54" name="background">
                <a:extLst>
                  <a:ext uri="{FF2B5EF4-FFF2-40B4-BE49-F238E27FC236}">
                    <a16:creationId xmlns:a16="http://schemas.microsoft.com/office/drawing/2014/main" id="{2B6A2038-9366-4746-B5CB-77F5CA298099}"/>
                  </a:ext>
                </a:extLst>
              </p:cNvPr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AB83F5D-C892-496E-8361-3E3B768B1F58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Line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a window where a user enters a command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6D3943-299A-40F2-8FED-B169167EA773}"/>
                </a:ext>
              </a:extLst>
            </p:cNvPr>
            <p:cNvGrpSpPr/>
            <p:nvPr/>
          </p:nvGrpSpPr>
          <p:grpSpPr>
            <a:xfrm>
              <a:off x="6504850" y="3550793"/>
              <a:ext cx="5102949" cy="652486"/>
              <a:chOff x="6504850" y="5375654"/>
              <a:chExt cx="5102949" cy="652486"/>
            </a:xfrm>
          </p:grpSpPr>
          <p:sp>
            <p:nvSpPr>
              <p:cNvPr id="60" name="background">
                <a:extLst>
                  <a:ext uri="{FF2B5EF4-FFF2-40B4-BE49-F238E27FC236}">
                    <a16:creationId xmlns:a16="http://schemas.microsoft.com/office/drawing/2014/main" id="{10050197-E7B9-4A4C-BA62-D00D05B6F3C1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BDE789-9B64-4723-96D7-732B1B01F14C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Variable List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lists</a:t>
                </a:r>
                <a:r>
                  <a:rPr lang="en-US" sz="20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 all variables specified in active session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580E5E4-22C1-4DE1-B568-CCF69372F771}"/>
                </a:ext>
              </a:extLst>
            </p:cNvPr>
            <p:cNvGrpSpPr/>
            <p:nvPr/>
          </p:nvGrpSpPr>
          <p:grpSpPr>
            <a:xfrm>
              <a:off x="6504850" y="4301969"/>
              <a:ext cx="5102949" cy="652486"/>
              <a:chOff x="6504850" y="5375654"/>
              <a:chExt cx="5102949" cy="652486"/>
            </a:xfrm>
          </p:grpSpPr>
          <p:sp>
            <p:nvSpPr>
              <p:cNvPr id="63" name="background">
                <a:extLst>
                  <a:ext uri="{FF2B5EF4-FFF2-40B4-BE49-F238E27FC236}">
                    <a16:creationId xmlns:a16="http://schemas.microsoft.com/office/drawing/2014/main" id="{6315FE21-60D0-4F92-BE54-D6A613BB8BA6}"/>
                  </a:ext>
                </a:extLst>
              </p:cNvPr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C90F47-B58F-4270-9050-F090AA4AA383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History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shows every command performed in active session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9C5A66-57E9-427E-B67D-35545C666C36}"/>
                </a:ext>
              </a:extLst>
            </p:cNvPr>
            <p:cNvGrpSpPr/>
            <p:nvPr/>
          </p:nvGrpSpPr>
          <p:grpSpPr>
            <a:xfrm>
              <a:off x="6504850" y="5053145"/>
              <a:ext cx="5102949" cy="652486"/>
              <a:chOff x="6504850" y="5375654"/>
              <a:chExt cx="5102949" cy="652486"/>
            </a:xfrm>
          </p:grpSpPr>
          <p:sp>
            <p:nvSpPr>
              <p:cNvPr id="66" name="background">
                <a:extLst>
                  <a:ext uri="{FF2B5EF4-FFF2-40B4-BE49-F238E27FC236}">
                    <a16:creationId xmlns:a16="http://schemas.microsoft.com/office/drawing/2014/main" id="{465EED25-2F3A-4833-93EC-732C486000C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5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09DD75B-1C4C-47C5-BB77-B4DF582C4177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Data Format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detailed description of highlighted variable (e.g., type)</a:t>
                </a:r>
              </a:p>
            </p:txBody>
          </p:sp>
        </p:grp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4071E80-4419-4FE7-91D1-6DBFD629E0F3}"/>
              </a:ext>
            </a:extLst>
          </p:cNvPr>
          <p:cNvSpPr/>
          <p:nvPr/>
        </p:nvSpPr>
        <p:spPr>
          <a:xfrm>
            <a:off x="4752037" y="4641604"/>
            <a:ext cx="1305863" cy="946004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013C55A-C8D9-40C6-8D14-27978EA64EC7}"/>
              </a:ext>
            </a:extLst>
          </p:cNvPr>
          <p:cNvSpPr/>
          <p:nvPr/>
        </p:nvSpPr>
        <p:spPr>
          <a:xfrm>
            <a:off x="4752037" y="2700927"/>
            <a:ext cx="1305863" cy="1940676"/>
          </a:xfrm>
          <a:prstGeom prst="roundRect">
            <a:avLst>
              <a:gd name="adj" fmla="val 6616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5" name="background">
            <a:extLst>
              <a:ext uri="{FF2B5EF4-FFF2-40B4-BE49-F238E27FC236}">
                <a16:creationId xmlns:a16="http://schemas.microsoft.com/office/drawing/2014/main" id="{7A20E83C-FDC4-4299-BF16-C8F235AAF62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144420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76" name="background">
            <a:extLst>
              <a:ext uri="{FF2B5EF4-FFF2-40B4-BE49-F238E27FC236}">
                <a16:creationId xmlns:a16="http://schemas.microsoft.com/office/drawing/2014/main" id="{B38BAE55-06F1-453B-A63B-A32791D16D3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316696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AF4F63-CFA7-4BB0-8160-617D0BA7CAD3}"/>
              </a:ext>
            </a:extLst>
          </p:cNvPr>
          <p:cNvSpPr/>
          <p:nvPr/>
        </p:nvSpPr>
        <p:spPr>
          <a:xfrm>
            <a:off x="671514" y="5174954"/>
            <a:ext cx="4080524" cy="412653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2340C2-D558-429E-966F-2BF8A46FA8ED}"/>
              </a:ext>
            </a:extLst>
          </p:cNvPr>
          <p:cNvSpPr/>
          <p:nvPr/>
        </p:nvSpPr>
        <p:spPr>
          <a:xfrm>
            <a:off x="669341" y="2553688"/>
            <a:ext cx="4080524" cy="2618670"/>
          </a:xfrm>
          <a:prstGeom prst="roundRect">
            <a:avLst>
              <a:gd name="adj" fmla="val 2119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background">
            <a:extLst>
              <a:ext uri="{FF2B5EF4-FFF2-40B4-BE49-F238E27FC236}">
                <a16:creationId xmlns:a16="http://schemas.microsoft.com/office/drawing/2014/main" id="{30ACBEC0-A312-4AE2-AD7B-1CFBD5FE19A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850160" y="4669501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82" name="background">
            <a:extLst>
              <a:ext uri="{FF2B5EF4-FFF2-40B4-BE49-F238E27FC236}">
                <a16:creationId xmlns:a16="http://schemas.microsoft.com/office/drawing/2014/main" id="{6415BB86-B372-458D-9A0D-45ED29BC3CC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538139" y="5201588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84" name="background">
            <a:extLst>
              <a:ext uri="{FF2B5EF4-FFF2-40B4-BE49-F238E27FC236}">
                <a16:creationId xmlns:a16="http://schemas.microsoft.com/office/drawing/2014/main" id="{F1D1C185-1B89-448C-9967-BC39BAB95B85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09209" y="2634252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BB2B8E-9F79-44C8-A2C2-3E142C16350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0" name="on" hidden="1">
              <a:extLst>
                <a:ext uri="{FF2B5EF4-FFF2-40B4-BE49-F238E27FC236}">
                  <a16:creationId xmlns:a16="http://schemas.microsoft.com/office/drawing/2014/main" id="{87AD520D-1A36-4E2C-8694-DB36656E4E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B2B02804-0B6D-4B6C-800B-B08D504FA1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7" name="1">
              <a:extLst>
                <a:ext uri="{FF2B5EF4-FFF2-40B4-BE49-F238E27FC236}">
                  <a16:creationId xmlns:a16="http://schemas.microsoft.com/office/drawing/2014/main" id="{A9E3C155-CA8D-4E75-9C28-759B8F621AD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9" name="2">
              <a:extLst>
                <a:ext uri="{FF2B5EF4-FFF2-40B4-BE49-F238E27FC236}">
                  <a16:creationId xmlns:a16="http://schemas.microsoft.com/office/drawing/2014/main" id="{3BDB52AB-5912-4507-B7AD-021B5BF318C1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81" name="3">
              <a:extLst>
                <a:ext uri="{FF2B5EF4-FFF2-40B4-BE49-F238E27FC236}">
                  <a16:creationId xmlns:a16="http://schemas.microsoft.com/office/drawing/2014/main" id="{3C16882A-A39E-4AD4-8A2F-75DEDAA6C62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83" name="4">
              <a:extLst>
                <a:ext uri="{FF2B5EF4-FFF2-40B4-BE49-F238E27FC236}">
                  <a16:creationId xmlns:a16="http://schemas.microsoft.com/office/drawing/2014/main" id="{93A122E0-99DD-442A-89C2-177134B57AF0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85" name="5">
              <a:extLst>
                <a:ext uri="{FF2B5EF4-FFF2-40B4-BE49-F238E27FC236}">
                  <a16:creationId xmlns:a16="http://schemas.microsoft.com/office/drawing/2014/main" id="{B3795864-E65F-42CE-9B08-8944000062C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86" name="6">
              <a:extLst>
                <a:ext uri="{FF2B5EF4-FFF2-40B4-BE49-F238E27FC236}">
                  <a16:creationId xmlns:a16="http://schemas.microsoft.com/office/drawing/2014/main" id="{69DEBD01-6B25-42AA-BC31-FC8C221BD5D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87" name="7">
              <a:extLst>
                <a:ext uri="{FF2B5EF4-FFF2-40B4-BE49-F238E27FC236}">
                  <a16:creationId xmlns:a16="http://schemas.microsoft.com/office/drawing/2014/main" id="{B6C9E84A-5BF1-4C47-A4E0-1F296E810A8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8" name="8" hidden="1">
              <a:extLst>
                <a:ext uri="{FF2B5EF4-FFF2-40B4-BE49-F238E27FC236}">
                  <a16:creationId xmlns:a16="http://schemas.microsoft.com/office/drawing/2014/main" id="{CEB82044-1986-4706-953D-95495C3F91A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9" name="9" hidden="1">
              <a:extLst>
                <a:ext uri="{FF2B5EF4-FFF2-40B4-BE49-F238E27FC236}">
                  <a16:creationId xmlns:a16="http://schemas.microsoft.com/office/drawing/2014/main" id="{B0CF6C01-11E8-4CFF-AA1E-8BBAA5396FF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90" name="10" hidden="1">
              <a:extLst>
                <a:ext uri="{FF2B5EF4-FFF2-40B4-BE49-F238E27FC236}">
                  <a16:creationId xmlns:a16="http://schemas.microsoft.com/office/drawing/2014/main" id="{2AD56C78-CDE5-4A17-BA66-4394BE044F0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91" name="11" hidden="1">
              <a:extLst>
                <a:ext uri="{FF2B5EF4-FFF2-40B4-BE49-F238E27FC236}">
                  <a16:creationId xmlns:a16="http://schemas.microsoft.com/office/drawing/2014/main" id="{BEF586C8-3D0D-46AD-8435-2C36F1065DD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92" name="12" hidden="1">
              <a:extLst>
                <a:ext uri="{FF2B5EF4-FFF2-40B4-BE49-F238E27FC236}">
                  <a16:creationId xmlns:a16="http://schemas.microsoft.com/office/drawing/2014/main" id="{A215A803-159D-4A28-BAB0-64526FECADC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93" name="13" hidden="1">
              <a:extLst>
                <a:ext uri="{FF2B5EF4-FFF2-40B4-BE49-F238E27FC236}">
                  <a16:creationId xmlns:a16="http://schemas.microsoft.com/office/drawing/2014/main" id="{EBE5C511-F9BC-442B-9FEB-3063F8DA70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94" name="14" hidden="1">
              <a:extLst>
                <a:ext uri="{FF2B5EF4-FFF2-40B4-BE49-F238E27FC236}">
                  <a16:creationId xmlns:a16="http://schemas.microsoft.com/office/drawing/2014/main" id="{49C52D25-1711-4242-BB1B-33986FCCB9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5" name="15" hidden="1">
              <a:extLst>
                <a:ext uri="{FF2B5EF4-FFF2-40B4-BE49-F238E27FC236}">
                  <a16:creationId xmlns:a16="http://schemas.microsoft.com/office/drawing/2014/main" id="{657B44F3-8CF3-46C7-A162-4E438E37AF6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6" name="16" hidden="1">
              <a:extLst>
                <a:ext uri="{FF2B5EF4-FFF2-40B4-BE49-F238E27FC236}">
                  <a16:creationId xmlns:a16="http://schemas.microsoft.com/office/drawing/2014/main" id="{F45EB718-1418-4DD3-8C5D-23CBEEBDCDB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7" name="17" hidden="1">
              <a:extLst>
                <a:ext uri="{FF2B5EF4-FFF2-40B4-BE49-F238E27FC236}">
                  <a16:creationId xmlns:a16="http://schemas.microsoft.com/office/drawing/2014/main" id="{F0047F01-3C66-4631-BC39-603A98C9BB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8" name="18" hidden="1">
              <a:extLst>
                <a:ext uri="{FF2B5EF4-FFF2-40B4-BE49-F238E27FC236}">
                  <a16:creationId xmlns:a16="http://schemas.microsoft.com/office/drawing/2014/main" id="{138A9871-30E8-41E9-B096-A450D0FD89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9" name="19" hidden="1">
              <a:extLst>
                <a:ext uri="{FF2B5EF4-FFF2-40B4-BE49-F238E27FC236}">
                  <a16:creationId xmlns:a16="http://schemas.microsoft.com/office/drawing/2014/main" id="{7E042985-4D05-483C-B295-6264416AD7B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100" name="20" hidden="1">
              <a:extLst>
                <a:ext uri="{FF2B5EF4-FFF2-40B4-BE49-F238E27FC236}">
                  <a16:creationId xmlns:a16="http://schemas.microsoft.com/office/drawing/2014/main" id="{B2F08897-F5B5-405E-AD0F-44740DF466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101" name="21" hidden="1">
              <a:extLst>
                <a:ext uri="{FF2B5EF4-FFF2-40B4-BE49-F238E27FC236}">
                  <a16:creationId xmlns:a16="http://schemas.microsoft.com/office/drawing/2014/main" id="{813A2448-4F36-410D-9642-659C004A8F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102" name="22" hidden="1">
              <a:extLst>
                <a:ext uri="{FF2B5EF4-FFF2-40B4-BE49-F238E27FC236}">
                  <a16:creationId xmlns:a16="http://schemas.microsoft.com/office/drawing/2014/main" id="{03F04FFC-9263-4548-8CAA-7E9D8FE1C5D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103" name="23" hidden="1">
              <a:extLst>
                <a:ext uri="{FF2B5EF4-FFF2-40B4-BE49-F238E27FC236}">
                  <a16:creationId xmlns:a16="http://schemas.microsoft.com/office/drawing/2014/main" id="{CE976B5F-939A-40DD-ABD3-CBFECEA06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104" name="24" hidden="1">
              <a:extLst>
                <a:ext uri="{FF2B5EF4-FFF2-40B4-BE49-F238E27FC236}">
                  <a16:creationId xmlns:a16="http://schemas.microsoft.com/office/drawing/2014/main" id="{36A7897B-CFCB-4E2A-BF6E-61188BA04C7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5" name="25" hidden="1">
              <a:extLst>
                <a:ext uri="{FF2B5EF4-FFF2-40B4-BE49-F238E27FC236}">
                  <a16:creationId xmlns:a16="http://schemas.microsoft.com/office/drawing/2014/main" id="{DAA09799-B458-4493-AD1F-78C65AF22B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6" name="26" hidden="1">
              <a:extLst>
                <a:ext uri="{FF2B5EF4-FFF2-40B4-BE49-F238E27FC236}">
                  <a16:creationId xmlns:a16="http://schemas.microsoft.com/office/drawing/2014/main" id="{AC2714C1-9FE1-40DB-96C7-45855114E0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1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E611EB-D790-495F-BAA6-22C2F0F874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5784" y="2011249"/>
            <a:ext cx="5295037" cy="321782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Interactive Use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typing Stata commands </a:t>
            </a:r>
            <a:r>
              <a:rPr lang="en-US" sz="2000" i="1">
                <a:latin typeface="Roboto" panose="02000000000000000000" pitchFamily="2" charset="0"/>
              </a:rPr>
              <a:t>directly </a:t>
            </a:r>
            <a:r>
              <a:rPr lang="en-US" sz="2000">
                <a:latin typeface="Roboto" panose="02000000000000000000" pitchFamily="2" charset="0"/>
              </a:rPr>
              <a:t>on the Command window to produce results.</a:t>
            </a:r>
          </a:p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Batch Mode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All commands are compiled in a file (called </a:t>
            </a:r>
            <a:r>
              <a:rPr lang="en-US" sz="2000" i="1">
                <a:latin typeface="Roboto" panose="02000000000000000000" pitchFamily="2" charset="0"/>
              </a:rPr>
              <a:t>Do-Files</a:t>
            </a:r>
            <a:r>
              <a:rPr lang="en-US" sz="2000">
                <a:latin typeface="Roboto" panose="02000000000000000000" pitchFamily="2" charset="0"/>
              </a:rPr>
              <a:t>), which Stata reads and executes. </a:t>
            </a:r>
            <a:endParaRPr lang="en-US" sz="2000" b="1">
              <a:latin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While Stata is truly “interactive,” users can also run a program as a “batch” mode (running commands listed on a file)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How It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B8A-04E6-4EEE-B1E2-130847A3C8EA}"/>
              </a:ext>
            </a:extLst>
          </p:cNvPr>
          <p:cNvSpPr txBox="1"/>
          <p:nvPr/>
        </p:nvSpPr>
        <p:spPr>
          <a:xfrm>
            <a:off x="1919287" y="5455200"/>
            <a:ext cx="8353425" cy="640800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wrap="square" lIns="90000" tIns="18000" rIns="90000" bIns="18000" rtlCol="0" anchor="ctr" anchorCtr="0">
            <a:noAutofit/>
          </a:bodyPr>
          <a:lstStyle/>
          <a:p>
            <a:pPr marL="0" marR="0" lvl="0" indent="0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lang="en-US" sz="1900" b="1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During this workshop, we are going to use Do-File “.do” to import and explore data and conduct relevant analysis</a:t>
            </a:r>
            <a:endParaRPr kumimoji="0" lang="en-US" sz="19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103606-AC89-40B3-8A74-CF52AF379314}"/>
              </a:ext>
            </a:extLst>
          </p:cNvPr>
          <p:cNvGrpSpPr/>
          <p:nvPr/>
        </p:nvGrpSpPr>
        <p:grpSpPr>
          <a:xfrm>
            <a:off x="711178" y="2011249"/>
            <a:ext cx="5295040" cy="3217828"/>
            <a:chOff x="711178" y="2011249"/>
            <a:chExt cx="5295040" cy="3217828"/>
          </a:xfrm>
        </p:grpSpPr>
        <p:pic>
          <p:nvPicPr>
            <p:cNvPr id="5" name="Content Placeholder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691CE53-2A56-48D3-AF1B-8BD97DD7A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" r="87" b="-373"/>
            <a:stretch/>
          </p:blipFill>
          <p:spPr>
            <a:xfrm>
              <a:off x="711181" y="2011249"/>
              <a:ext cx="5295037" cy="321782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6C8F3-AD86-4B10-95DE-B5C955EF8767}"/>
                </a:ext>
              </a:extLst>
            </p:cNvPr>
            <p:cNvSpPr/>
            <p:nvPr/>
          </p:nvSpPr>
          <p:spPr>
            <a:xfrm>
              <a:off x="3033554" y="2054150"/>
              <a:ext cx="290354" cy="186347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5559E0-17AB-432F-9552-F71008411B71}"/>
                </a:ext>
              </a:extLst>
            </p:cNvPr>
            <p:cNvSpPr/>
            <p:nvPr/>
          </p:nvSpPr>
          <p:spPr>
            <a:xfrm>
              <a:off x="711178" y="4811073"/>
              <a:ext cx="4023783" cy="418004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5011B8-F86D-4C60-BC37-EDAE17288D6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1" name="on" hidden="1">
              <a:extLst>
                <a:ext uri="{FF2B5EF4-FFF2-40B4-BE49-F238E27FC236}">
                  <a16:creationId xmlns:a16="http://schemas.microsoft.com/office/drawing/2014/main" id="{CA539990-038E-462E-ACB1-3BA9FA0159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2" name="off" hidden="1">
              <a:extLst>
                <a:ext uri="{FF2B5EF4-FFF2-40B4-BE49-F238E27FC236}">
                  <a16:creationId xmlns:a16="http://schemas.microsoft.com/office/drawing/2014/main" id="{912BB363-B39F-4457-8E9A-30F110876C5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1">
              <a:extLst>
                <a:ext uri="{FF2B5EF4-FFF2-40B4-BE49-F238E27FC236}">
                  <a16:creationId xmlns:a16="http://schemas.microsoft.com/office/drawing/2014/main" id="{00E6FB7D-1746-4288-8057-ED75F82A2A7C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4" name="2">
              <a:extLst>
                <a:ext uri="{FF2B5EF4-FFF2-40B4-BE49-F238E27FC236}">
                  <a16:creationId xmlns:a16="http://schemas.microsoft.com/office/drawing/2014/main" id="{0FDDDF91-E3C8-4A3E-9944-2A87B15BA75D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5" name="3">
              <a:extLst>
                <a:ext uri="{FF2B5EF4-FFF2-40B4-BE49-F238E27FC236}">
                  <a16:creationId xmlns:a16="http://schemas.microsoft.com/office/drawing/2014/main" id="{1F8D3934-7D83-457F-88B4-E37B57B336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6" name="4">
              <a:extLst>
                <a:ext uri="{FF2B5EF4-FFF2-40B4-BE49-F238E27FC236}">
                  <a16:creationId xmlns:a16="http://schemas.microsoft.com/office/drawing/2014/main" id="{C82F4F9C-4D6B-4585-91E2-C30AD07411D7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7" name="5">
              <a:extLst>
                <a:ext uri="{FF2B5EF4-FFF2-40B4-BE49-F238E27FC236}">
                  <a16:creationId xmlns:a16="http://schemas.microsoft.com/office/drawing/2014/main" id="{B284E009-BA98-4826-9C4A-94D364CCED29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8" name="6">
              <a:extLst>
                <a:ext uri="{FF2B5EF4-FFF2-40B4-BE49-F238E27FC236}">
                  <a16:creationId xmlns:a16="http://schemas.microsoft.com/office/drawing/2014/main" id="{31EC4D44-E00F-42AD-9C4E-18574D1E4F1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9" name="7">
              <a:extLst>
                <a:ext uri="{FF2B5EF4-FFF2-40B4-BE49-F238E27FC236}">
                  <a16:creationId xmlns:a16="http://schemas.microsoft.com/office/drawing/2014/main" id="{4E2979C8-91D6-4F4E-9894-95D637F6C260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0" name="8" hidden="1">
              <a:extLst>
                <a:ext uri="{FF2B5EF4-FFF2-40B4-BE49-F238E27FC236}">
                  <a16:creationId xmlns:a16="http://schemas.microsoft.com/office/drawing/2014/main" id="{41C867EC-420E-4290-A081-D14E84B693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1" name="9" hidden="1">
              <a:extLst>
                <a:ext uri="{FF2B5EF4-FFF2-40B4-BE49-F238E27FC236}">
                  <a16:creationId xmlns:a16="http://schemas.microsoft.com/office/drawing/2014/main" id="{4B9315F4-7A47-4838-BADF-31E323C01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2" name="10" hidden="1">
              <a:extLst>
                <a:ext uri="{FF2B5EF4-FFF2-40B4-BE49-F238E27FC236}">
                  <a16:creationId xmlns:a16="http://schemas.microsoft.com/office/drawing/2014/main" id="{23940FED-E347-497D-95D8-2BB96F51EC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3" name="11" hidden="1">
              <a:extLst>
                <a:ext uri="{FF2B5EF4-FFF2-40B4-BE49-F238E27FC236}">
                  <a16:creationId xmlns:a16="http://schemas.microsoft.com/office/drawing/2014/main" id="{22A46989-BD04-4B0B-87F4-F9EA1D23277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4" name="12" hidden="1">
              <a:extLst>
                <a:ext uri="{FF2B5EF4-FFF2-40B4-BE49-F238E27FC236}">
                  <a16:creationId xmlns:a16="http://schemas.microsoft.com/office/drawing/2014/main" id="{2369929B-AEEB-40DA-8877-30779D6465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5" name="13" hidden="1">
              <a:extLst>
                <a:ext uri="{FF2B5EF4-FFF2-40B4-BE49-F238E27FC236}">
                  <a16:creationId xmlns:a16="http://schemas.microsoft.com/office/drawing/2014/main" id="{D51465AF-B67A-40CD-97FD-D674EC3C09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6" name="14" hidden="1">
              <a:extLst>
                <a:ext uri="{FF2B5EF4-FFF2-40B4-BE49-F238E27FC236}">
                  <a16:creationId xmlns:a16="http://schemas.microsoft.com/office/drawing/2014/main" id="{B43D9D54-00AC-49DE-AC43-36A654E2F5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7" name="15" hidden="1">
              <a:extLst>
                <a:ext uri="{FF2B5EF4-FFF2-40B4-BE49-F238E27FC236}">
                  <a16:creationId xmlns:a16="http://schemas.microsoft.com/office/drawing/2014/main" id="{7033E2B2-FB1C-4A21-B7ED-419BD3E1D5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8" name="16" hidden="1">
              <a:extLst>
                <a:ext uri="{FF2B5EF4-FFF2-40B4-BE49-F238E27FC236}">
                  <a16:creationId xmlns:a16="http://schemas.microsoft.com/office/drawing/2014/main" id="{418B6DDE-C0B7-4C2C-9A6A-224C19C1D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9" name="17" hidden="1">
              <a:extLst>
                <a:ext uri="{FF2B5EF4-FFF2-40B4-BE49-F238E27FC236}">
                  <a16:creationId xmlns:a16="http://schemas.microsoft.com/office/drawing/2014/main" id="{D2D78DDE-50CF-4635-9DF8-551DF81756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0" name="18" hidden="1">
              <a:extLst>
                <a:ext uri="{FF2B5EF4-FFF2-40B4-BE49-F238E27FC236}">
                  <a16:creationId xmlns:a16="http://schemas.microsoft.com/office/drawing/2014/main" id="{409B3625-5001-4DCB-90DA-7036D672E8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1" name="19" hidden="1">
              <a:extLst>
                <a:ext uri="{FF2B5EF4-FFF2-40B4-BE49-F238E27FC236}">
                  <a16:creationId xmlns:a16="http://schemas.microsoft.com/office/drawing/2014/main" id="{9A2024C5-3D6B-4F06-84B5-D05F14A45E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2" name="20" hidden="1">
              <a:extLst>
                <a:ext uri="{FF2B5EF4-FFF2-40B4-BE49-F238E27FC236}">
                  <a16:creationId xmlns:a16="http://schemas.microsoft.com/office/drawing/2014/main" id="{410A6B2C-0DC8-47A7-88AF-686512E998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3" name="21" hidden="1">
              <a:extLst>
                <a:ext uri="{FF2B5EF4-FFF2-40B4-BE49-F238E27FC236}">
                  <a16:creationId xmlns:a16="http://schemas.microsoft.com/office/drawing/2014/main" id="{03E79EEB-3FEE-48C9-9C45-7F3C5B0C3D3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4" name="22" hidden="1">
              <a:extLst>
                <a:ext uri="{FF2B5EF4-FFF2-40B4-BE49-F238E27FC236}">
                  <a16:creationId xmlns:a16="http://schemas.microsoft.com/office/drawing/2014/main" id="{A0704601-AF2E-4FE2-A87F-E7B3516687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5" name="23" hidden="1">
              <a:extLst>
                <a:ext uri="{FF2B5EF4-FFF2-40B4-BE49-F238E27FC236}">
                  <a16:creationId xmlns:a16="http://schemas.microsoft.com/office/drawing/2014/main" id="{6F1AD4B9-3717-4F7F-96F2-769F0205DB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6" name="24" hidden="1">
              <a:extLst>
                <a:ext uri="{FF2B5EF4-FFF2-40B4-BE49-F238E27FC236}">
                  <a16:creationId xmlns:a16="http://schemas.microsoft.com/office/drawing/2014/main" id="{AD6C3C4F-7FC9-48DB-B8C4-3C65236B37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7" name="25" hidden="1">
              <a:extLst>
                <a:ext uri="{FF2B5EF4-FFF2-40B4-BE49-F238E27FC236}">
                  <a16:creationId xmlns:a16="http://schemas.microsoft.com/office/drawing/2014/main" id="{5B184CCC-9BA0-41E8-96EB-848B7CBA44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8" name="26" hidden="1">
              <a:extLst>
                <a:ext uri="{FF2B5EF4-FFF2-40B4-BE49-F238E27FC236}">
                  <a16:creationId xmlns:a16="http://schemas.microsoft.com/office/drawing/2014/main" id="{6069A267-F56C-4D77-A8E2-97C043FE9B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59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DB52211-ED3F-4DB4-9391-E72BBD9403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0326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8398C3-2DD3-4162-B4E5-E84A665901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 (Open)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820086"/>
            <a:ext cx="5295037" cy="32178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Press “File” on a top menu bar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Select “Open…”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Go to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Workshop_Files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folder we downloaded on “Desktop” folder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Open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Stata_Workshop_QCL.do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file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D73D2C-B179-4FB6-AB08-9F488CA03B5D}"/>
              </a:ext>
            </a:extLst>
          </p:cNvPr>
          <p:cNvGrpSpPr/>
          <p:nvPr/>
        </p:nvGrpSpPr>
        <p:grpSpPr>
          <a:xfrm>
            <a:off x="6230235" y="2273612"/>
            <a:ext cx="5244924" cy="2310776"/>
            <a:chOff x="6230235" y="2273612"/>
            <a:chExt cx="5244924" cy="2310776"/>
          </a:xfrm>
        </p:grpSpPr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F234154-CC6C-4379-8BA4-F5A0C0DC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35" y="2273612"/>
              <a:ext cx="5244924" cy="23107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952AAE-287C-4CFC-A216-EFCE34FEBF69}"/>
                </a:ext>
              </a:extLst>
            </p:cNvPr>
            <p:cNvSpPr/>
            <p:nvPr/>
          </p:nvSpPr>
          <p:spPr>
            <a:xfrm>
              <a:off x="7798086" y="2794571"/>
              <a:ext cx="2831814" cy="318499"/>
            </a:xfrm>
            <a:prstGeom prst="rect">
              <a:avLst/>
            </a:prstGeom>
            <a:noFill/>
            <a:ln w="28575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1D5D20-342D-4843-A2BC-07721139395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1" name="on" hidden="1">
              <a:extLst>
                <a:ext uri="{FF2B5EF4-FFF2-40B4-BE49-F238E27FC236}">
                  <a16:creationId xmlns:a16="http://schemas.microsoft.com/office/drawing/2014/main" id="{A37E22D1-CAF4-413E-8FB3-C8641C75C66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169B4D6E-9D30-4AF1-A496-9219D68CAE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3" name="1">
              <a:extLst>
                <a:ext uri="{FF2B5EF4-FFF2-40B4-BE49-F238E27FC236}">
                  <a16:creationId xmlns:a16="http://schemas.microsoft.com/office/drawing/2014/main" id="{DC0B4DF2-04A9-4982-B17D-173203E400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4" name="2">
              <a:extLst>
                <a:ext uri="{FF2B5EF4-FFF2-40B4-BE49-F238E27FC236}">
                  <a16:creationId xmlns:a16="http://schemas.microsoft.com/office/drawing/2014/main" id="{8822D51F-F327-4F7C-8E66-4D506CB7423C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5" name="3">
              <a:extLst>
                <a:ext uri="{FF2B5EF4-FFF2-40B4-BE49-F238E27FC236}">
                  <a16:creationId xmlns:a16="http://schemas.microsoft.com/office/drawing/2014/main" id="{8C33F1FD-C769-46DE-AF47-2C42164646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6" name="4">
              <a:extLst>
                <a:ext uri="{FF2B5EF4-FFF2-40B4-BE49-F238E27FC236}">
                  <a16:creationId xmlns:a16="http://schemas.microsoft.com/office/drawing/2014/main" id="{7B05AF3D-8481-476F-BD5D-07E224CF07B2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7" name="5">
              <a:extLst>
                <a:ext uri="{FF2B5EF4-FFF2-40B4-BE49-F238E27FC236}">
                  <a16:creationId xmlns:a16="http://schemas.microsoft.com/office/drawing/2014/main" id="{B93A6515-1A49-46A9-86D0-E249C78BE53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8" name="6">
              <a:extLst>
                <a:ext uri="{FF2B5EF4-FFF2-40B4-BE49-F238E27FC236}">
                  <a16:creationId xmlns:a16="http://schemas.microsoft.com/office/drawing/2014/main" id="{BA2F8F43-41EE-4C8B-9416-701C75FFA340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9" name="7">
              <a:extLst>
                <a:ext uri="{FF2B5EF4-FFF2-40B4-BE49-F238E27FC236}">
                  <a16:creationId xmlns:a16="http://schemas.microsoft.com/office/drawing/2014/main" id="{43AB9489-8A81-4C09-906E-1C402BBD7297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0" name="8" hidden="1">
              <a:extLst>
                <a:ext uri="{FF2B5EF4-FFF2-40B4-BE49-F238E27FC236}">
                  <a16:creationId xmlns:a16="http://schemas.microsoft.com/office/drawing/2014/main" id="{D0247D56-32E8-4BAC-8CD9-0901104D89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1" name="9" hidden="1">
              <a:extLst>
                <a:ext uri="{FF2B5EF4-FFF2-40B4-BE49-F238E27FC236}">
                  <a16:creationId xmlns:a16="http://schemas.microsoft.com/office/drawing/2014/main" id="{0B74DE97-CDFE-4274-9E4F-814ACBBBAE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2" name="10" hidden="1">
              <a:extLst>
                <a:ext uri="{FF2B5EF4-FFF2-40B4-BE49-F238E27FC236}">
                  <a16:creationId xmlns:a16="http://schemas.microsoft.com/office/drawing/2014/main" id="{B0F0B798-B7BE-402C-8844-E5D1D0189B5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3" name="11" hidden="1">
              <a:extLst>
                <a:ext uri="{FF2B5EF4-FFF2-40B4-BE49-F238E27FC236}">
                  <a16:creationId xmlns:a16="http://schemas.microsoft.com/office/drawing/2014/main" id="{83135E9F-84DE-4EC8-BDC7-5D5DBCF1D12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4" name="12" hidden="1">
              <a:extLst>
                <a:ext uri="{FF2B5EF4-FFF2-40B4-BE49-F238E27FC236}">
                  <a16:creationId xmlns:a16="http://schemas.microsoft.com/office/drawing/2014/main" id="{30FAE9C6-2295-46FA-91CE-600F65E798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5" name="13" hidden="1">
              <a:extLst>
                <a:ext uri="{FF2B5EF4-FFF2-40B4-BE49-F238E27FC236}">
                  <a16:creationId xmlns:a16="http://schemas.microsoft.com/office/drawing/2014/main" id="{8ECDBB18-BCEC-4825-A223-DA3D2F6769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6" name="14" hidden="1">
              <a:extLst>
                <a:ext uri="{FF2B5EF4-FFF2-40B4-BE49-F238E27FC236}">
                  <a16:creationId xmlns:a16="http://schemas.microsoft.com/office/drawing/2014/main" id="{118DB50C-75A9-43D8-9001-DD90FC1FF9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7" name="15" hidden="1">
              <a:extLst>
                <a:ext uri="{FF2B5EF4-FFF2-40B4-BE49-F238E27FC236}">
                  <a16:creationId xmlns:a16="http://schemas.microsoft.com/office/drawing/2014/main" id="{85B0FAEF-AD2D-43C7-BD1B-485B14F4C9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8" name="16" hidden="1">
              <a:extLst>
                <a:ext uri="{FF2B5EF4-FFF2-40B4-BE49-F238E27FC236}">
                  <a16:creationId xmlns:a16="http://schemas.microsoft.com/office/drawing/2014/main" id="{15DDE814-9B01-4234-92EA-6205AD7BC8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9" name="17" hidden="1">
              <a:extLst>
                <a:ext uri="{FF2B5EF4-FFF2-40B4-BE49-F238E27FC236}">
                  <a16:creationId xmlns:a16="http://schemas.microsoft.com/office/drawing/2014/main" id="{7B3D538F-48B3-4FCE-893F-D692A1A5AE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0" name="18" hidden="1">
              <a:extLst>
                <a:ext uri="{FF2B5EF4-FFF2-40B4-BE49-F238E27FC236}">
                  <a16:creationId xmlns:a16="http://schemas.microsoft.com/office/drawing/2014/main" id="{081335BA-2AFF-42C0-A17F-69F5C395F5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1" name="19" hidden="1">
              <a:extLst>
                <a:ext uri="{FF2B5EF4-FFF2-40B4-BE49-F238E27FC236}">
                  <a16:creationId xmlns:a16="http://schemas.microsoft.com/office/drawing/2014/main" id="{C9BB632B-88BE-464A-B141-B6BA6C441A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2" name="20" hidden="1">
              <a:extLst>
                <a:ext uri="{FF2B5EF4-FFF2-40B4-BE49-F238E27FC236}">
                  <a16:creationId xmlns:a16="http://schemas.microsoft.com/office/drawing/2014/main" id="{333A9A01-48A4-4A02-8011-A48E5FD980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3" name="21" hidden="1">
              <a:extLst>
                <a:ext uri="{FF2B5EF4-FFF2-40B4-BE49-F238E27FC236}">
                  <a16:creationId xmlns:a16="http://schemas.microsoft.com/office/drawing/2014/main" id="{7DC20F56-3CC1-41A7-AECF-C2C844C1AA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4" name="22" hidden="1">
              <a:extLst>
                <a:ext uri="{FF2B5EF4-FFF2-40B4-BE49-F238E27FC236}">
                  <a16:creationId xmlns:a16="http://schemas.microsoft.com/office/drawing/2014/main" id="{57EDEB3D-8FA7-48A7-8942-6C13F20563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5" name="23" hidden="1">
              <a:extLst>
                <a:ext uri="{FF2B5EF4-FFF2-40B4-BE49-F238E27FC236}">
                  <a16:creationId xmlns:a16="http://schemas.microsoft.com/office/drawing/2014/main" id="{6F0E482D-D3B4-4879-A218-70521D2521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6" name="24" hidden="1">
              <a:extLst>
                <a:ext uri="{FF2B5EF4-FFF2-40B4-BE49-F238E27FC236}">
                  <a16:creationId xmlns:a16="http://schemas.microsoft.com/office/drawing/2014/main" id="{4921D517-ACD3-404C-BE19-68F03EFF65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7" name="25" hidden="1">
              <a:extLst>
                <a:ext uri="{FF2B5EF4-FFF2-40B4-BE49-F238E27FC236}">
                  <a16:creationId xmlns:a16="http://schemas.microsoft.com/office/drawing/2014/main" id="{B4CA57A6-B9C4-4A76-8F21-6B8386ACAD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8" name="26" hidden="1">
              <a:extLst>
                <a:ext uri="{FF2B5EF4-FFF2-40B4-BE49-F238E27FC236}">
                  <a16:creationId xmlns:a16="http://schemas.microsoft.com/office/drawing/2014/main" id="{2BAEBFF8-ADC0-4E9C-B4CB-0C2683E6B4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22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399867-D7F0-4FB8-B7A8-498ACE9FB8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990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63B6A84-0629-4E04-8E20-10AC00253B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061B0F-3583-CB41-942E-0692741DA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449928"/>
            <a:ext cx="5295037" cy="3958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Think of it as a set of </a:t>
            </a:r>
            <a:r>
              <a:rPr lang="en-US" sz="2000" i="1" dirty="0">
                <a:latin typeface="Roboto" panose="02000000000000000000" pitchFamily="2" charset="0"/>
              </a:rPr>
              <a:t>instructions</a:t>
            </a:r>
            <a:r>
              <a:rPr lang="en-US" sz="2000" dirty="0">
                <a:latin typeface="Roboto" panose="02000000000000000000" pitchFamily="2" charset="0"/>
              </a:rPr>
              <a:t> for Stata to conduct without manual input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It is a good practice to compile </a:t>
            </a:r>
            <a:r>
              <a:rPr lang="en-US" sz="2000" i="1" dirty="0">
                <a:latin typeface="Roboto" panose="02000000000000000000" pitchFamily="2" charset="0"/>
              </a:rPr>
              <a:t>Do-File</a:t>
            </a:r>
            <a:r>
              <a:rPr lang="en-US" sz="2000" dirty="0">
                <a:latin typeface="Roboto" panose="02000000000000000000" pitchFamily="2" charset="0"/>
              </a:rPr>
              <a:t> since doing so allows others to </a:t>
            </a:r>
            <a:r>
              <a:rPr lang="en-US" sz="2000" b="1" i="1" dirty="0">
                <a:latin typeface="Roboto" panose="02000000000000000000" pitchFamily="2" charset="0"/>
              </a:rPr>
              <a:t>reproduce</a:t>
            </a:r>
            <a:endParaRPr lang="en-US" sz="2000" b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Comment: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/* [INSERT COMMENT] */</a:t>
            </a:r>
            <a:r>
              <a:rPr lang="en-US" sz="1800" dirty="0">
                <a:latin typeface="Roboto" panose="02000000000000000000" pitchFamily="2" charset="0"/>
              </a:rPr>
              <a:t>: comments a specified section 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*</a:t>
            </a:r>
            <a:r>
              <a:rPr lang="en-US" sz="1800" dirty="0">
                <a:latin typeface="Roboto" panose="02000000000000000000" pitchFamily="2" charset="0"/>
              </a:rPr>
              <a:t>: comments a whole line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Press </a:t>
            </a:r>
            <a:r>
              <a:rPr lang="en-US" sz="2000" b="1" dirty="0">
                <a:latin typeface="Roboto" panose="02000000000000000000" pitchFamily="2" charset="0"/>
              </a:rPr>
              <a:t>boxed icon </a:t>
            </a:r>
            <a:r>
              <a:rPr lang="en-US" sz="2000" dirty="0">
                <a:latin typeface="Roboto" panose="02000000000000000000" pitchFamily="2" charset="0"/>
              </a:rPr>
              <a:t>shown on the screenshot to execute the file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01CC-E644-4C12-87E1-EA0AAB074F49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37801F-7BFA-40C1-A00B-219F28EED2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2" name="on" hidden="1">
              <a:extLst>
                <a:ext uri="{FF2B5EF4-FFF2-40B4-BE49-F238E27FC236}">
                  <a16:creationId xmlns:a16="http://schemas.microsoft.com/office/drawing/2014/main" id="{2CF73628-4558-4E53-9F88-A438ABE69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off" hidden="1">
              <a:extLst>
                <a:ext uri="{FF2B5EF4-FFF2-40B4-BE49-F238E27FC236}">
                  <a16:creationId xmlns:a16="http://schemas.microsoft.com/office/drawing/2014/main" id="{CBED1EAD-D26C-4C5C-B59A-D0D6A3BC7C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1">
              <a:extLst>
                <a:ext uri="{FF2B5EF4-FFF2-40B4-BE49-F238E27FC236}">
                  <a16:creationId xmlns:a16="http://schemas.microsoft.com/office/drawing/2014/main" id="{29C4150E-6CFE-4492-8604-76B2EA00FFEE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5" name="2">
              <a:extLst>
                <a:ext uri="{FF2B5EF4-FFF2-40B4-BE49-F238E27FC236}">
                  <a16:creationId xmlns:a16="http://schemas.microsoft.com/office/drawing/2014/main" id="{5E9C621B-781A-4BAE-B667-9E208722E29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6" name="3">
              <a:extLst>
                <a:ext uri="{FF2B5EF4-FFF2-40B4-BE49-F238E27FC236}">
                  <a16:creationId xmlns:a16="http://schemas.microsoft.com/office/drawing/2014/main" id="{592F735B-4A26-408C-82D0-1E2AA73BBF1D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7" name="4">
              <a:extLst>
                <a:ext uri="{FF2B5EF4-FFF2-40B4-BE49-F238E27FC236}">
                  <a16:creationId xmlns:a16="http://schemas.microsoft.com/office/drawing/2014/main" id="{B6B11F38-5603-45E5-BDE9-F2A4EAB488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8" name="5">
              <a:extLst>
                <a:ext uri="{FF2B5EF4-FFF2-40B4-BE49-F238E27FC236}">
                  <a16:creationId xmlns:a16="http://schemas.microsoft.com/office/drawing/2014/main" id="{5B4901DF-B90C-4613-AE51-2561AA22F28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9" name="6">
              <a:extLst>
                <a:ext uri="{FF2B5EF4-FFF2-40B4-BE49-F238E27FC236}">
                  <a16:creationId xmlns:a16="http://schemas.microsoft.com/office/drawing/2014/main" id="{6235954D-A8D7-410D-B42C-F8EE747C075C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0" name="7">
              <a:extLst>
                <a:ext uri="{FF2B5EF4-FFF2-40B4-BE49-F238E27FC236}">
                  <a16:creationId xmlns:a16="http://schemas.microsoft.com/office/drawing/2014/main" id="{F40153EF-0BC9-4F66-BFDA-3E74F78751B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1" name="8" hidden="1">
              <a:extLst>
                <a:ext uri="{FF2B5EF4-FFF2-40B4-BE49-F238E27FC236}">
                  <a16:creationId xmlns:a16="http://schemas.microsoft.com/office/drawing/2014/main" id="{E651464C-9050-40D1-90A6-D3B7701572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2" name="9" hidden="1">
              <a:extLst>
                <a:ext uri="{FF2B5EF4-FFF2-40B4-BE49-F238E27FC236}">
                  <a16:creationId xmlns:a16="http://schemas.microsoft.com/office/drawing/2014/main" id="{EB4DAFFF-1917-4236-8153-A685FB0E70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3" name="10" hidden="1">
              <a:extLst>
                <a:ext uri="{FF2B5EF4-FFF2-40B4-BE49-F238E27FC236}">
                  <a16:creationId xmlns:a16="http://schemas.microsoft.com/office/drawing/2014/main" id="{5DC91916-C9FE-4F76-A9C1-B30FA5EF6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4" name="11" hidden="1">
              <a:extLst>
                <a:ext uri="{FF2B5EF4-FFF2-40B4-BE49-F238E27FC236}">
                  <a16:creationId xmlns:a16="http://schemas.microsoft.com/office/drawing/2014/main" id="{0DCF86F5-4C8B-4E9F-AECD-5EB393E210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5" name="12" hidden="1">
              <a:extLst>
                <a:ext uri="{FF2B5EF4-FFF2-40B4-BE49-F238E27FC236}">
                  <a16:creationId xmlns:a16="http://schemas.microsoft.com/office/drawing/2014/main" id="{C02BA730-E173-4E8D-9368-4C200E102B5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6" name="13" hidden="1">
              <a:extLst>
                <a:ext uri="{FF2B5EF4-FFF2-40B4-BE49-F238E27FC236}">
                  <a16:creationId xmlns:a16="http://schemas.microsoft.com/office/drawing/2014/main" id="{6BAE999A-8FA9-4F5D-B31C-E549DB713D3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7" name="14" hidden="1">
              <a:extLst>
                <a:ext uri="{FF2B5EF4-FFF2-40B4-BE49-F238E27FC236}">
                  <a16:creationId xmlns:a16="http://schemas.microsoft.com/office/drawing/2014/main" id="{065F15D1-F167-4941-BC3C-50B9739CA6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8" name="15" hidden="1">
              <a:extLst>
                <a:ext uri="{FF2B5EF4-FFF2-40B4-BE49-F238E27FC236}">
                  <a16:creationId xmlns:a16="http://schemas.microsoft.com/office/drawing/2014/main" id="{2C85E1F4-9EF2-44A8-A545-214B88EA2B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9" name="16" hidden="1">
              <a:extLst>
                <a:ext uri="{FF2B5EF4-FFF2-40B4-BE49-F238E27FC236}">
                  <a16:creationId xmlns:a16="http://schemas.microsoft.com/office/drawing/2014/main" id="{54DC4AC9-E3B0-4695-96CB-41C3FCE728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0" name="17" hidden="1">
              <a:extLst>
                <a:ext uri="{FF2B5EF4-FFF2-40B4-BE49-F238E27FC236}">
                  <a16:creationId xmlns:a16="http://schemas.microsoft.com/office/drawing/2014/main" id="{24587F95-536E-4CAE-BD27-EEEAAB06A9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1" name="18" hidden="1">
              <a:extLst>
                <a:ext uri="{FF2B5EF4-FFF2-40B4-BE49-F238E27FC236}">
                  <a16:creationId xmlns:a16="http://schemas.microsoft.com/office/drawing/2014/main" id="{C00AB3E3-9FFB-4B5B-A2F2-A0542F4663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2" name="19" hidden="1">
              <a:extLst>
                <a:ext uri="{FF2B5EF4-FFF2-40B4-BE49-F238E27FC236}">
                  <a16:creationId xmlns:a16="http://schemas.microsoft.com/office/drawing/2014/main" id="{484C1953-F673-4F4C-8587-2B3E83E9B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3" name="20" hidden="1">
              <a:extLst>
                <a:ext uri="{FF2B5EF4-FFF2-40B4-BE49-F238E27FC236}">
                  <a16:creationId xmlns:a16="http://schemas.microsoft.com/office/drawing/2014/main" id="{7E31FEAA-61B5-4FA8-AE18-36673ABF499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4" name="21" hidden="1">
              <a:extLst>
                <a:ext uri="{FF2B5EF4-FFF2-40B4-BE49-F238E27FC236}">
                  <a16:creationId xmlns:a16="http://schemas.microsoft.com/office/drawing/2014/main" id="{086B7E2C-0821-4C1D-8DCB-5CEAE949B5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5" name="22" hidden="1">
              <a:extLst>
                <a:ext uri="{FF2B5EF4-FFF2-40B4-BE49-F238E27FC236}">
                  <a16:creationId xmlns:a16="http://schemas.microsoft.com/office/drawing/2014/main" id="{494874E7-5EF6-4675-93A4-AA51B3793E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6" name="23" hidden="1">
              <a:extLst>
                <a:ext uri="{FF2B5EF4-FFF2-40B4-BE49-F238E27FC236}">
                  <a16:creationId xmlns:a16="http://schemas.microsoft.com/office/drawing/2014/main" id="{2185B261-11B0-4F7B-979A-C3A8A8456A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7" name="24" hidden="1">
              <a:extLst>
                <a:ext uri="{FF2B5EF4-FFF2-40B4-BE49-F238E27FC236}">
                  <a16:creationId xmlns:a16="http://schemas.microsoft.com/office/drawing/2014/main" id="{C1CD5B9C-E3B5-4E93-82D2-9DDB559A09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8" name="25" hidden="1">
              <a:extLst>
                <a:ext uri="{FF2B5EF4-FFF2-40B4-BE49-F238E27FC236}">
                  <a16:creationId xmlns:a16="http://schemas.microsoft.com/office/drawing/2014/main" id="{9CE0C93F-5F01-478A-9E9B-D1F413672EC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9" name="26" hidden="1">
              <a:extLst>
                <a:ext uri="{FF2B5EF4-FFF2-40B4-BE49-F238E27FC236}">
                  <a16:creationId xmlns:a16="http://schemas.microsoft.com/office/drawing/2014/main" id="{443EBA39-BBCA-4771-903F-87C78BB1D9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3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013EF7-DA0B-4055-A958-1DC4DCAA4D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9726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6543845-EB23-4CE4-BFA3-46A8A04EED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Data Import</a:t>
            </a:r>
            <a:endParaRPr lang="en-US" dirty="0">
              <a:latin typeface="+mn-lt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Setting Working Directory</a:t>
            </a:r>
            <a:r>
              <a:rPr lang="en-US" sz="2000">
                <a:latin typeface="Roboto" panose="02000000000000000000" pitchFamily="2" charset="0"/>
              </a:rPr>
              <a:t>: </a:t>
            </a:r>
          </a:p>
          <a:p>
            <a:pPr lvl="1">
              <a:spcAft>
                <a:spcPts val="1200"/>
              </a:spcAft>
            </a:pPr>
            <a:r>
              <a:rPr lang="en-US" sz="1800" i="1">
                <a:latin typeface="Roboto" panose="02000000000000000000" pitchFamily="2" charset="0"/>
              </a:rPr>
              <a:t>“cd” </a:t>
            </a:r>
            <a:r>
              <a:rPr lang="en-US" sz="1800">
                <a:latin typeface="Roboto" panose="02000000000000000000" pitchFamily="2" charset="0"/>
              </a:rPr>
              <a:t>command sets which folder you are going to be working on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Make sure to include data files in the folder</a:t>
            </a: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Importing Data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Run </a:t>
            </a:r>
            <a:r>
              <a:rPr lang="en-US" sz="1800" i="1" u="sng">
                <a:latin typeface="Roboto" panose="02000000000000000000" pitchFamily="2" charset="0"/>
              </a:rPr>
              <a:t>import delimited using “filename.csv” </a:t>
            </a:r>
            <a:r>
              <a:rPr lang="en-US" sz="1800">
                <a:latin typeface="Roboto" panose="02000000000000000000" pitchFamily="2" charset="0"/>
              </a:rPr>
              <a:t>command to import data files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You can also import Excel files (and many others) as well as direct URL link!</a:t>
            </a:r>
            <a:endParaRPr lang="en-US" sz="160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D6AE47-B918-4348-B890-FF7CF0910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D85999C-BECC-CB4E-A279-C91456565B0A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0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1EFB205-2C34-4469-AB5E-5214056CFF7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0697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B3259CF-217C-4353-A469-39BACE34C8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Data: Sampled 2016 Presidential Election Data by Counties (ECON122)</a:t>
            </a:r>
            <a:endParaRPr lang="en-US" sz="2000" b="1" i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i="1" dirty="0">
                <a:latin typeface="Roboto" panose="02000000000000000000" pitchFamily="2" charset="0"/>
              </a:rPr>
              <a:t>describe </a:t>
            </a:r>
            <a:r>
              <a:rPr lang="en-US" sz="2000" b="1" dirty="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Observations, Variables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Variable Name, Storage Type (e.g., long, float), Display format, value label, variable label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On Stata, you can label values and variables, which are helpful references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(we will look at these functions during the Hands-on Exercise)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544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2&quot; id=&quot;1_4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waysSelectTopLevel=&quot;1&quot; /&gt;&lt;!-- Agenda item formats --&gt;&lt;cases&gt;&lt;case level=&quot;1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NoLeft+(itemSingleHeight+topicLeftSpacing)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itemNoLeft&quot; top=&quot;0&quot; width=&quot;itemSingleHeight&quot; height=&quot;itemTotalHeight&quot; /&gt;&lt;fill foreColor=&quot;#808080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808080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&gt;&lt;paragraphformat alignment=&quot;1&quot; /&gt;&lt;font color=&quot;14&quot; bold=&quot;1&quot; /&gt;&lt;textframe marginLeft=&quot;6&quot; /&gt;&lt;/element&gt;&lt;element field=&quot;responsible&quot; type=&quot;autoshape&quot; autoShapeType=&quot;1&quot;&gt;&lt;paragraphformat alignment=&quot;1&quot; /&gt;&lt;font color=&quot;14&quot; bold=&quot;1&quot; /&gt;&lt;/element&gt;&lt;element field=&quot;freecolumn&quot; type=&quot;autoshape&quot; autoShapeType=&quot;1&quot;&gt;&lt;paragraphformat alignment=&quot;1&quot; /&gt;&lt;font color=&quot;14&quot; bold=&quot;1&quot; /&gt;&lt;/element&gt;&lt;element field=&quot;timeslot&quot; type=&quot;autoshape&quot; autoShapeType=&quot;1&quot;&gt;&lt;paragraphformat alignment=&quot;1&quot; /&gt;&lt;font color=&quot;14&quot; bold=&quot;1&quot; /&gt;&lt;/element&gt;&lt;element field=&quot;pageno&quot; type=&quot;autoshape&quot; autoShapeType=&quot;1&quot;&gt;&lt;paragraphformat alignment=&quot;3&quot; /&gt;&lt;font color=&quot;14&quot; bold=&quot;1&quot; /&gt;&lt;/element&gt;&lt;/case&gt;&lt;case level=&quot;2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/&gt;&lt;textframe marginLeft=&quot;6&quot; /&gt;&lt;/element&gt;&lt;element field=&quot;responsible&quot; type=&quot;autoshape&quot; autoShapeType=&quot;1&quot;&gt;&lt;paragraphformat alignment=&quot;1&quot; /&gt;&lt;font /&gt;&lt;/element&gt;&lt;element field=&quot;freecolumn&quot; type=&quot;autoshape&quot; autoShapeType=&quot;1&quot;&gt;&lt;paragraphformat alignment=&quot;1&quot; /&gt;&lt;font /&gt;&lt;/element&gt;&lt;element field=&quot;timeslot&quot; type=&quot;autoshape&quot; autoShapeType=&quot;1&quot;&gt;&lt;paragraphformat alignment=&quot;1&quot; /&gt;&lt;font /&gt;&lt;/element&gt;&lt;element field=&quot;pageno&quot; type=&quot;autoshape&quot; autoShapeType=&quot;1&quot;&gt;&lt;paragraphformat alignment=&quot;3&quot; /&gt;&lt;font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/&gt;&lt;textframe marginLeft=&quot;6&quot; /&gt;&lt;/element&gt;&lt;element field=&quot;responsible&quot; type=&quot;autoshape&quot; autoShapeType=&quot;1&quot;&gt;&lt;paragraphformat alignment=&quot;1&quot; /&gt;&lt;font color=&quot;14&quot; /&gt;&lt;/element&gt;&lt;element field=&quot;freecolumn&quot; type=&quot;autoshape&quot; autoShapeType=&quot;1&quot;&gt;&lt;paragraphformat alignment=&quot;1&quot; /&gt;&lt;font color=&quot;14&quot; /&gt;&lt;/element&gt;&lt;element field=&quot;timeslot&quot; type=&quot;autoshape&quot; autoShapeType=&quot;1&quot;&gt;&lt;paragraphformat alignment=&quot;1&quot; /&gt;&lt;font color=&quot;14&quot; /&gt;&lt;/element&gt;&lt;element field=&quot;pageno&quot; type=&quot;autoshape&quot; autoShapeType=&quot;1&quot;&gt;&lt;paragraphformat alignment=&quot;3&quot; /&gt;&lt;font color=&quot;14&quot; /&gt;&lt;/element&gt;&lt;/case&gt;&lt;case level=&quot;1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14&quot; italic=&quot;1&quot; /&gt;&lt;/element&gt;&lt;element field=&quot;topic&quot; type=&quot;autoshape&quot; autoShapeType=&quot;1&quot;&gt;&lt;paragraphformat alignment=&quot;1&quot; /&gt;&lt;font color=&quot;14&quot; bold=&quot;1&quot; italic=&quot;1&quot; /&gt;&lt;textframe marginLeft=&quot;6&quot; /&gt;&lt;/element&gt;&lt;element field=&quot;responsible&quot; type=&quot;autoshape&quot; autoShapeType=&quot;1&quot;&gt;&lt;paragraphformat alignment=&quot;1&quot; /&gt;&lt;font color=&quot;14&quot; bold=&quot;1&quot; italic=&quot;1&quot; /&gt;&lt;/element&gt;&lt;element field=&quot;freecolumn&quot; type=&quot;autoshape&quot; autoShapeType=&quot;1&quot;&gt;&lt;paragraphformat alignment=&quot;1&quot; /&gt;&lt;font color=&quot;14&quot; bold=&quot;1&quot; italic=&quot;1&quot; /&gt;&lt;/element&gt;&lt;element field=&quot;timeslot&quot; type=&quot;autoshape&quot; autoShapeType=&quot;1&quot;&gt;&lt;paragraphformat alignment=&quot;1&quot; /&gt;&lt;font color=&quot;14&quot; bold=&quot;1&quot; italic=&quot;1&quot; /&gt;&lt;/element&gt;&lt;element field=&quot;pageno&quot; type=&quot;autoshape&quot; autoShapeType=&quot;1&quot;&gt;&lt;paragraphformat alignment=&quot;3&quot; /&gt;&lt;font color=&quot;14&quot; bold=&quot;1&quot; italic=&quot;1&quot; /&gt;&lt;/element&gt;&lt;/case&gt;&lt;case level=&quot;2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italic=&quot;1&quot; /&gt;&lt;textframe marginLeft=&quot;6&quot; /&gt;&lt;/element&gt;&lt;element field=&quot;responsible&quot; type=&quot;autoshape&quot; autoShapeType=&quot;1&quot;&gt;&lt;paragraphformat alignment=&quot;1&quot; /&gt;&lt;font color=&quot;14&quot; italic=&quot;1&quot; /&gt;&lt;/element&gt;&lt;element field=&quot;freecolumn&quot; type=&quot;autoshape&quot; autoShapeType=&quot;1&quot;&gt;&lt;paragraphformat alignment=&quot;1&quot; /&gt;&lt;font color=&quot;14&quot; italic=&quot;1&quot; /&gt;&lt;/element&gt;&lt;element field=&quot;timeslot&quot; type=&quot;autoshape&quot; autoShapeType=&quot;1&quot;&gt;&lt;paragraphformat alignment=&quot;1&quot; /&gt;&lt;font color=&quot;14&quot; italic=&quot;1&quot; /&gt;&lt;/element&gt;&lt;element field=&quot;pageno&quot; type=&quot;autoshape&quot; autoShapeType=&quot;1&quot;&gt;&lt;paragraphformat alignment=&quot;3&quot; /&gt;&lt;font color=&quot;14&quot;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Stata Workshop Agenda&quot; title=&quot;Workshop Agenda&quot; subtitle=&quot;&quot; sizingModeId=&quot;1&quot; fontSize=&quot;16&quot; fontSizeAuto=&quot;1&quot; startTime=&quot;960&quot; timeFormatId=&quot;2&quot; startItemNo=&quot;1&quot; createSingleAgendaSlide=&quot;1&quot; createSeparatingSlides=&quot;1&quot; createBackupSlide=&quot;1&quot; layoutId=&quot;1_4&quot; hideSeparatingSlides=&quot;0&quot; createSections=&quot;0&quot; singleSlideId=&quot;5baa1923-2666-4675-a1e3-3f4fce1e64a6&quot; backupSlideId=&quot;5ebf9370-bd46-412d-9353-861aa1189ac1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81.21463&quot; /&gt;&lt;column field=&quot;responsible&quot; label=&quot;Responsible&quot; visible=&quot;1&quot; checked=&quot;1&quot; leftSpacing=&quot;10&quot; rightDistribute=&quot;1&quot; dock=&quot;1&quot; rightSpacing=&quot;81.21463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5&quot; id=&quot;816eb2f2-8248-407e-9a86-6db0ceaf0533&quot; parentId=&quot;&quot; level=&quot;1&quot; generateAgendaSlide=&quot;1&quot; showAgendaItem=&quot;1&quot; isBreak=&quot;0&quot; topic=&quot;User Interface: Console&quot; agendaSlideId=&quot;e2ad1ea0-d9b8-42a9-9bad-6250ccddef30&quot; itemNo=&quot;1&quot; subItemNo=&quot;0&quot; /&gt;&lt;item duration=&quot;5&quot; id=&quot;f791cd7f-8764-4c35-8f6d-03dd17a02959&quot; parentId=&quot;&quot; level=&quot;1&quot; generateAgendaSlide=&quot;1&quot; showAgendaItem=&quot;1&quot; isBreak=&quot;0&quot; topic=&quot;Data Import&quot; agendaSlideId=&quot;2289ed94-59b0-4ee1-8476-cae046537c0a&quot; itemNo=&quot;2&quot; subItemNo=&quot;0&quot; /&gt;&lt;item duration=&quot;15&quot; id=&quot;82c6005d-f6ee-4087-80cc-c22b0f4250c7&quot; parentId=&quot;&quot; level=&quot;1&quot; generateAgendaSlide=&quot;1&quot; showAgendaItem=&quot;1&quot; isBreak=&quot;0&quot; topic=&quot;Define Data&quot; agendaSlideId=&quot;107c9cd9-4eeb-405e-90a9-dbb2f42e79d3&quot; itemNo=&quot;3&quot; subItemNo=&quot;0&quot; /&gt;&lt;item duration=&quot;10&quot; id=&quot;29751bb9-5cad-4a75-9810-f4e5531e9773&quot; parentId=&quot;&quot; level=&quot;1&quot; generateAgendaSlide=&quot;1&quot; showAgendaItem=&quot;1&quot; isBreak=&quot;0&quot; topic=&quot;Summary Statistics&quot; agendaSlideId=&quot;77f70c30-b98f-4a94-bdcd-2a8b1b32ee66&quot; itemNo=&quot;4&quot; subItemNo=&quot;0&quot; /&gt;&lt;item duration=&quot;15&quot; id=&quot;0dc41ed9-f9e7-4b82-82cf-c658e563bfc9&quot; parentId=&quot;&quot; level=&quot;1&quot; generateAgendaSlide=&quot;1&quot; showAgendaItem=&quot;1&quot; isBreak=&quot;0&quot; topic=&quot;Regression Analysis&quot; agendaSlideId=&quot;a9f382a6-a5eb-4de3-b587-93415659744e&quot; itemNo=&quot;5&quot; subItemNo=&quot;0&quot; /&gt;&lt;item duration=&quot;15&quot; id=&quot;e0c88fc4-761c-4b29-acde-7ecf342bf3ea&quot; parentId=&quot;&quot; level=&quot;1&quot; generateAgendaSlide=&quot;1&quot; showAgendaItem=&quot;1&quot; isBreak=&quot;0&quot; topic=&quot;Charts: Histogram and Scatter Plot&quot; agendaSlideId=&quot;e794d374-ea13-4a02-9398-56436cd09959&quot; itemNo=&quot;6&quot; subItemNo=&quot;0&quot; /&gt;&lt;item duration=&quot;20&quot; id=&quot;7759d72b-f9da-4922-850b-29285eaf32f7&quot; parentId=&quot;&quot; level=&quot;1&quot; generateAgendaSlide=&quot;1&quot; showAgendaItem=&quot;1&quot; isBreak=&quot;0&quot; topic=&quot;Hands-on Exercises&quot; agendaSlideId=&quot;3f2d5849-a250-4f7d-a2e9-1992a59d0d65&quot; itemNo=&quot;7&quot; subItemNo=&quot;0&quot; /&gt;&lt;item duration=&quot;5&quot; id=&quot;cc4215ec-f26f-4a93-8d7f-9d06c51f688f&quot; parentId=&quot;&quot; level=&quot;1&quot; generateAgendaSlide=&quot;1&quot; showAgendaItem=&quot;1&quot; isBreak=&quot;0&quot; topic=&quot;Q&amp;amp;A&quot; itemNo=&quot;8&quot; subItemNo=&quot;0&quot; agendaSlideId=&quot;5df8b530-d2ce-474a-970a-b5f681111d2b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n697Zyn9ITWywWMRKtwR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85ZieH7NJ58oAvNlVq8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n5E.rspu4yQn3b3ID.a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2l5XeyxZxLrP3M0In3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aS.0l0L.8fmJT.Xv8jG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iUbqB1Ky2h_eQMYzVHl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s0RavHBeCDzt0JBzKju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s0RavHBeCDzt0JBzKju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A6co7fvMHVKDeQi3qTm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e1dvvN1y29Y.q_0Omyp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7NxDWktBXyuO7BVOns7a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q51mvfVu3uZUmZOtO7PK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aa1923-2666-4675-a1e3-3f4fce1e64a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wcmvlLLcgrsmJRZvvdS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z949gq2GtX_RCFVxzi7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tg5k6HW9hYh_8H4kUvz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tg5k6HW9hYh_8H4kUvz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e1gWdh7g.dvFcuLqXKf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4CB76K3w0vyFYzWjPlyd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DCFzfBsDrxWkRemKdlmz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cXL2IjQJMOGx.fAAI2x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.gBWeRnFedUD25vmrlC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wKaWW20OWeDm.EInByv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s9v.FQHNYUlr2UazNjtP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Jy2vCd6zeMsMOEzyeprT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imeSlot"/>
  <p:tag name="EE4P_AGENDAWIZARD_CONTENT" val="/04:35 PM – 04:50 PM"/>
  <p:tag name="EE4P_AGENDAWIZARD_PROPERTIES" val="524.7205/279.894/158.1546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imeSlot"/>
  <p:tag name="EE4P_AGENDAWIZARD_CONTENT" val="/04:25 PM – 04:35 PM"/>
  <p:tag name="EE4P_AGENDAWIZARD_PROPERTIES" val="524.7205/243.3892/158.1546/31.5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imeSlot"/>
  <p:tag name="EE4P_AGENDAWIZARD_CONTENT" val="/04:10 PM – 04:25 PM"/>
  <p:tag name="EE4P_AGENDAWIZARD_PROPERTIES" val="524.7205/206.8845/158.1546/31.5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ywV_b4REeMd2f9WyBw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imeSlot"/>
  <p:tag name="EE4P_AGENDAWIZARD_CONTENT" val="/04:05 PM – 04:10 PM"/>
  <p:tag name="EE4P_AGENDAWIZARD_PROPERTIES" val="524.7205/170.3798/158.1546/31.5047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imeSlot"/>
  <p:tag name="EE4P_AGENDAWIZARD_CONTENT" val="/04:00 PM – 04:05 PM"/>
  <p:tag name="EE4P_AGENDAWIZARD_PROPERTIES" val="524.7205/133.875/158.1546/31.5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imeSlot"/>
  <p:tag name="EE4P_AGENDAWIZARD_CONTENT" val="/05:25 PM – 05:30 PM"/>
  <p:tag name="EE4P_AGENDAWIZARD_PROPERTIES" val="524.7205/389.4081/158.1546/31.5047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Responsible"/>
  <p:tag name="EE4P_AGENDAWIZARD_PROPERTIES" val="433.5007/389.4081/0.00511811/31.504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opic"/>
  <p:tag name="EE4P_AGENDAWIZARD_CONTENT" val="/Q&amp;A"/>
  <p:tag name="EE4P_AGENDAWIZARD_PROPERTIES" val="67.62968/389.4081/274.6564/31.5047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ItemNo"/>
  <p:tag name="EE4P_AGENDAWIZARD_CONTENT" val="/8"/>
  <p:tag name="EE4P_AGENDAWIZARD_PROPERTIES" val="31.12504/389.4081/31.50465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imeSlot"/>
  <p:tag name="EE4P_AGENDAWIZARD_CONTENT" val="/05:05 PM – 05:25 PM"/>
  <p:tag name="EE4P_AGENDAWIZARD_PROPERTIES" val="524.7205/352.9034/158.1546/31.504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Responsible"/>
  <p:tag name="EE4P_AGENDAWIZARD_PROPERTIES" val="433.5007/352.9034/0.00511811/31.5047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opic"/>
  <p:tag name="EE4P_AGENDAWIZARD_CONTENT" val="/Hands-on Exercises"/>
  <p:tag name="EE4P_AGENDAWIZARD_PROPERTIES" val="67.62968/352.9034/274.6564/31.5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ItemNo"/>
  <p:tag name="EE4P_AGENDAWIZARD_CONTENT" val="/7"/>
  <p:tag name="EE4P_AGENDAWIZARD_PROPERTIES" val="31.12504/352.9034/31.50465/31.5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imeSlot"/>
  <p:tag name="EE4P_AGENDAWIZARD_CONTENT" val="/04:50 PM – 05:05 PM"/>
  <p:tag name="EE4P_AGENDAWIZARD_PROPERTIES" val="524.7205/316.3987/158.1546/31.5047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Responsible"/>
  <p:tag name="EE4P_AGENDAWIZARD_PROPERTIES" val="433.5007/316.3987/0.00511811/31.5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opic"/>
  <p:tag name="EE4P_AGENDAWIZARD_CONTENT" val="/Charts: Histogram and Scatter Plot"/>
  <p:tag name="EE4P_AGENDAWIZARD_PROPERTIES" val="67.62968/316.3987/274.6564/31.504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ItemNo"/>
  <p:tag name="EE4P_AGENDAWIZARD_CONTENT" val="/6"/>
  <p:tag name="EE4P_AGENDAWIZARD_PROPERTIES" val="31.12504/316.3987/31.50465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Responsible"/>
  <p:tag name="EE4P_AGENDAWIZARD_PROPERTIES" val="433.5007/279.894/0.00511811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opic"/>
  <p:tag name="EE4P_AGENDAWIZARD_CONTENT" val="/Regression Analysis"/>
  <p:tag name="EE4P_AGENDAWIZARD_PROPERTIES" val="67.62968/279.894/274.6564/31.5047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ItemNo"/>
  <p:tag name="EE4P_AGENDAWIZARD_CONTENT" val="/5"/>
  <p:tag name="EE4P_AGENDAWIZARD_PROPERTIES" val="31.12504/279.894/31.50465/31.5047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Responsible"/>
  <p:tag name="EE4P_AGENDAWIZARD_PROPERTIES" val="433.5007/243.3892/0.00511811/31.5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ItemNo"/>
  <p:tag name="EE4P_AGENDAWIZARD_CONTENT" val="/4"/>
  <p:tag name="EE4P_AGENDAWIZARD_PROPERTIES" val="31.12504/243.3892/31.50465/31.5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Responsible"/>
  <p:tag name="EE4P_AGENDAWIZARD_PROPERTIES" val="433.5007/206.8845/0.00511811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ItemNo"/>
  <p:tag name="EE4P_AGENDAWIZARD_CONTENT" val="/3"/>
  <p:tag name="EE4P_AGENDAWIZARD_PROPERTIES" val="31.12504/206.8845/31.50465/31.5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Responsible"/>
  <p:tag name="EE4P_AGENDAWIZARD_PROPERTIES" val="433.5007/170.3798/0.00511811/31.5047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ItemNo"/>
  <p:tag name="EE4P_AGENDAWIZARD_CONTENT" val="/2"/>
  <p:tag name="EE4P_AGENDAWIZARD_PROPERTIES" val="31.12504/170.3798/31.50465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Responsible"/>
  <p:tag name="EE4P_AGENDAWIZARD_PROPERTIES" val="433.5007/133.875/0.00511811/31.504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ItemNo"/>
  <p:tag name="EE4P_AGENDAWIZARD_CONTENT" val="/1"/>
  <p:tag name="EE4P_AGENDAWIZARD_PROPERTIES" val="31.12504/133.875/31.50465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mlCWzPtQI5LPVG9u965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mx._V_PtW4xMSyKEYLS7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FWoiAvURX0yFRgFhddx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LpOdYXRaS6fFRiLQf6q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EtrCbsgWHfsfokSpfeD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6.IDhKinajdE2ogggCY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vQp7ydh8ufnnPz74tqJ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heme/theme1.xml><?xml version="1.0" encoding="utf-8"?>
<a:theme xmlns:a="http://schemas.openxmlformats.org/drawingml/2006/main" name="1_FLEXFIT Template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3192</TotalTime>
  <Words>3792</Words>
  <Application>Microsoft Macintosh PowerPoint</Application>
  <PresentationFormat>Widescreen</PresentationFormat>
  <Paragraphs>1175</Paragraphs>
  <Slides>38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Century Gothic</vt:lpstr>
      <vt:lpstr>Roboto</vt:lpstr>
      <vt:lpstr>Roboto Medium</vt:lpstr>
      <vt:lpstr>1_FLEXFIT Template</vt:lpstr>
      <vt:lpstr>think-cell Slide</vt:lpstr>
      <vt:lpstr>Stata (Level 1 – Data) Workshop</vt:lpstr>
      <vt:lpstr>Before We Begin</vt:lpstr>
      <vt:lpstr>Workshop Agenda</vt:lpstr>
      <vt:lpstr>Stata Console – Main Window</vt:lpstr>
      <vt:lpstr>Stata Console – How It Works</vt:lpstr>
      <vt:lpstr>Stata Console – Do-Files (Open)</vt:lpstr>
      <vt:lpstr>Stata Console – Do-Files</vt:lpstr>
      <vt:lpstr>Data Import</vt:lpstr>
      <vt:lpstr>Define data</vt:lpstr>
      <vt:lpstr>Define data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Categorical Data – Processing</vt:lpstr>
      <vt:lpstr>Summary Statistics (cont.)</vt:lpstr>
      <vt:lpstr>Summary Statistics</vt:lpstr>
      <vt:lpstr>Regression – Background </vt:lpstr>
      <vt:lpstr>Regression – Background </vt:lpstr>
      <vt:lpstr>Regression – Background</vt:lpstr>
      <vt:lpstr>Regression – Simple Regression </vt:lpstr>
      <vt:lpstr>Regression – Multiple Regression </vt:lpstr>
      <vt:lpstr>Regression – Multiple Regression </vt:lpstr>
      <vt:lpstr>Regression – Multiple Regression </vt:lpstr>
      <vt:lpstr>Regression – Logistic Regression </vt:lpstr>
      <vt:lpstr>Charts – Syntax and Examples</vt:lpstr>
      <vt:lpstr>Charts – Syntax and Examples</vt:lpstr>
      <vt:lpstr>Charts – Syntax and Examples</vt:lpstr>
      <vt:lpstr>Hands-on Exercise</vt:lpstr>
      <vt:lpstr>Summary / Q&amp;A</vt:lpstr>
      <vt:lpstr>Appendix</vt:lpstr>
      <vt:lpstr>Regression – Multiple Regression </vt:lpstr>
      <vt:lpstr>Regression – Multiple Regression  </vt:lpstr>
      <vt:lpstr>Regression – Multiple Regression </vt:lpstr>
      <vt:lpstr>Regression – Multiple Regression </vt:lpstr>
      <vt:lpstr>Regression – Multiple Regression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Seungho (Samuel) Lee</dc:creator>
  <cp:lastModifiedBy>Lee, Seungho (Samuel)</cp:lastModifiedBy>
  <cp:revision>38</cp:revision>
  <dcterms:created xsi:type="dcterms:W3CDTF">2020-10-05T23:10:19Z</dcterms:created>
  <dcterms:modified xsi:type="dcterms:W3CDTF">2021-03-13T07:30:17Z</dcterms:modified>
</cp:coreProperties>
</file>